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34"/>
  </p:notesMasterIdLst>
  <p:sldIdLst>
    <p:sldId id="417" r:id="rId2"/>
    <p:sldId id="279" r:id="rId3"/>
    <p:sldId id="429" r:id="rId4"/>
    <p:sldId id="430" r:id="rId5"/>
    <p:sldId id="472" r:id="rId6"/>
    <p:sldId id="473" r:id="rId7"/>
    <p:sldId id="463" r:id="rId8"/>
    <p:sldId id="464" r:id="rId9"/>
    <p:sldId id="474" r:id="rId10"/>
    <p:sldId id="475" r:id="rId11"/>
    <p:sldId id="476" r:id="rId12"/>
    <p:sldId id="465" r:id="rId13"/>
    <p:sldId id="477" r:id="rId14"/>
    <p:sldId id="466" r:id="rId15"/>
    <p:sldId id="478" r:id="rId16"/>
    <p:sldId id="462" r:id="rId17"/>
    <p:sldId id="479" r:id="rId18"/>
    <p:sldId id="468" r:id="rId19"/>
    <p:sldId id="480" r:id="rId20"/>
    <p:sldId id="489" r:id="rId21"/>
    <p:sldId id="481" r:id="rId22"/>
    <p:sldId id="469" r:id="rId23"/>
    <p:sldId id="482" r:id="rId24"/>
    <p:sldId id="470" r:id="rId25"/>
    <p:sldId id="483" r:id="rId26"/>
    <p:sldId id="484" r:id="rId27"/>
    <p:sldId id="485" r:id="rId28"/>
    <p:sldId id="486" r:id="rId29"/>
    <p:sldId id="471" r:id="rId30"/>
    <p:sldId id="488" r:id="rId31"/>
    <p:sldId id="490" r:id="rId32"/>
    <p:sldId id="487"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594" y="90"/>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60BBAD-B14C-455A-A19B-8E2639C355F0}" type="datetimeFigureOut">
              <a:rPr lang="en-US" smtClean="0"/>
              <a:t>6/20/2025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3D44DA-EFAC-4725-8434-D5FFD73B488F}" type="slidenum">
              <a:rPr lang="en-US" smtClean="0"/>
              <a:t>‹#›</a:t>
            </a:fld>
            <a:endParaRPr lang="en-US"/>
          </a:p>
        </p:txBody>
      </p:sp>
    </p:spTree>
    <p:extLst>
      <p:ext uri="{BB962C8B-B14F-4D97-AF65-F5344CB8AC3E}">
        <p14:creationId xmlns:p14="http://schemas.microsoft.com/office/powerpoint/2010/main" val="1967556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FBB5C6-FC50-491F-B016-F37C3A26D40B}" type="datetimeFigureOut">
              <a:rPr lang="en-US" smtClean="0"/>
              <a:pPr/>
              <a:t>6/20/2025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7BD025-4EE9-4671-ACC6-413961E2A9D0}" type="slidenum">
              <a:rPr lang="en-US" smtClean="0"/>
              <a:pPr/>
              <a:t>‹#›</a:t>
            </a:fld>
            <a:endParaRPr lang="en-US"/>
          </a:p>
        </p:txBody>
      </p:sp>
    </p:spTree>
    <p:extLst>
      <p:ext uri="{BB962C8B-B14F-4D97-AF65-F5344CB8AC3E}">
        <p14:creationId xmlns:p14="http://schemas.microsoft.com/office/powerpoint/2010/main" val="3908823404"/>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FBB5C6-FC50-491F-B016-F37C3A26D40B}" type="datetimeFigureOut">
              <a:rPr lang="en-US" smtClean="0"/>
              <a:pPr/>
              <a:t>6/20/2025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7BD025-4EE9-4671-ACC6-413961E2A9D0}" type="slidenum">
              <a:rPr lang="en-US" smtClean="0"/>
              <a:pPr/>
              <a:t>‹#›</a:t>
            </a:fld>
            <a:endParaRPr lang="en-US"/>
          </a:p>
        </p:txBody>
      </p:sp>
    </p:spTree>
    <p:extLst>
      <p:ext uri="{BB962C8B-B14F-4D97-AF65-F5344CB8AC3E}">
        <p14:creationId xmlns:p14="http://schemas.microsoft.com/office/powerpoint/2010/main" val="2879328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FBB5C6-FC50-491F-B016-F37C3A26D40B}" type="datetimeFigureOut">
              <a:rPr lang="en-US" smtClean="0"/>
              <a:pPr/>
              <a:t>6/20/2025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7BD025-4EE9-4671-ACC6-413961E2A9D0}" type="slidenum">
              <a:rPr lang="en-US" smtClean="0"/>
              <a:pPr/>
              <a:t>‹#›</a:t>
            </a:fld>
            <a:endParaRPr lang="en-US"/>
          </a:p>
        </p:txBody>
      </p:sp>
    </p:spTree>
    <p:extLst>
      <p:ext uri="{BB962C8B-B14F-4D97-AF65-F5344CB8AC3E}">
        <p14:creationId xmlns:p14="http://schemas.microsoft.com/office/powerpoint/2010/main" val="833094440"/>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FBB5C6-FC50-491F-B016-F37C3A26D40B}" type="datetimeFigureOut">
              <a:rPr lang="en-US" smtClean="0"/>
              <a:pPr/>
              <a:t>6/20/2025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7BD025-4EE9-4671-ACC6-413961E2A9D0}" type="slidenum">
              <a:rPr lang="en-US" smtClean="0"/>
              <a:pPr/>
              <a:t>‹#›</a:t>
            </a:fld>
            <a:endParaRPr lang="en-US"/>
          </a:p>
        </p:txBody>
      </p:sp>
    </p:spTree>
    <p:extLst>
      <p:ext uri="{BB962C8B-B14F-4D97-AF65-F5344CB8AC3E}">
        <p14:creationId xmlns:p14="http://schemas.microsoft.com/office/powerpoint/2010/main" val="2966891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FBB5C6-FC50-491F-B016-F37C3A26D40B}" type="datetimeFigureOut">
              <a:rPr lang="en-US" smtClean="0"/>
              <a:pPr/>
              <a:t>6/20/2025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7BD025-4EE9-4671-ACC6-413961E2A9D0}" type="slidenum">
              <a:rPr lang="en-US" smtClean="0"/>
              <a:pPr/>
              <a:t>‹#›</a:t>
            </a:fld>
            <a:endParaRPr lang="en-US"/>
          </a:p>
        </p:txBody>
      </p:sp>
    </p:spTree>
    <p:extLst>
      <p:ext uri="{BB962C8B-B14F-4D97-AF65-F5344CB8AC3E}">
        <p14:creationId xmlns:p14="http://schemas.microsoft.com/office/powerpoint/2010/main" val="2401403921"/>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CFBB5C6-FC50-491F-B016-F37C3A26D40B}" type="datetimeFigureOut">
              <a:rPr lang="en-US" smtClean="0"/>
              <a:pPr/>
              <a:t>6/20/2025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7BD025-4EE9-4671-ACC6-413961E2A9D0}" type="slidenum">
              <a:rPr lang="en-US" smtClean="0"/>
              <a:pPr/>
              <a:t>‹#›</a:t>
            </a:fld>
            <a:endParaRPr lang="en-US"/>
          </a:p>
        </p:txBody>
      </p:sp>
    </p:spTree>
    <p:extLst>
      <p:ext uri="{BB962C8B-B14F-4D97-AF65-F5344CB8AC3E}">
        <p14:creationId xmlns:p14="http://schemas.microsoft.com/office/powerpoint/2010/main" val="4003226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FBB5C6-FC50-491F-B016-F37C3A26D40B}" type="datetimeFigureOut">
              <a:rPr lang="en-US" smtClean="0"/>
              <a:pPr/>
              <a:t>6/20/2025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7BD025-4EE9-4671-ACC6-413961E2A9D0}" type="slidenum">
              <a:rPr lang="en-US" smtClean="0"/>
              <a:pPr/>
              <a:t>‹#›</a:t>
            </a:fld>
            <a:endParaRPr lang="en-US"/>
          </a:p>
        </p:txBody>
      </p:sp>
    </p:spTree>
    <p:extLst>
      <p:ext uri="{BB962C8B-B14F-4D97-AF65-F5344CB8AC3E}">
        <p14:creationId xmlns:p14="http://schemas.microsoft.com/office/powerpoint/2010/main" val="3719309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FBB5C6-FC50-491F-B016-F37C3A26D40B}" type="datetimeFigureOut">
              <a:rPr lang="en-US" smtClean="0"/>
              <a:pPr/>
              <a:t>6/20/2025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7BD025-4EE9-4671-ACC6-413961E2A9D0}" type="slidenum">
              <a:rPr lang="en-US" smtClean="0"/>
              <a:pPr/>
              <a:t>‹#›</a:t>
            </a:fld>
            <a:endParaRPr lang="en-US"/>
          </a:p>
        </p:txBody>
      </p:sp>
    </p:spTree>
    <p:extLst>
      <p:ext uri="{BB962C8B-B14F-4D97-AF65-F5344CB8AC3E}">
        <p14:creationId xmlns:p14="http://schemas.microsoft.com/office/powerpoint/2010/main" val="4275842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FBB5C6-FC50-491F-B016-F37C3A26D40B}" type="datetimeFigureOut">
              <a:rPr lang="en-US" smtClean="0"/>
              <a:pPr/>
              <a:t>6/20/2025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7BD025-4EE9-4671-ACC6-413961E2A9D0}" type="slidenum">
              <a:rPr lang="en-US" smtClean="0"/>
              <a:pPr/>
              <a:t>‹#›</a:t>
            </a:fld>
            <a:endParaRPr lang="en-US"/>
          </a:p>
        </p:txBody>
      </p:sp>
    </p:spTree>
    <p:extLst>
      <p:ext uri="{BB962C8B-B14F-4D97-AF65-F5344CB8AC3E}">
        <p14:creationId xmlns:p14="http://schemas.microsoft.com/office/powerpoint/2010/main" val="2172534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FBB5C6-FC50-491F-B016-F37C3A26D40B}" type="datetimeFigureOut">
              <a:rPr lang="en-US" smtClean="0"/>
              <a:pPr/>
              <a:t>6/20/2025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7BD025-4EE9-4671-ACC6-413961E2A9D0}" type="slidenum">
              <a:rPr lang="en-US" smtClean="0"/>
              <a:pPr/>
              <a:t>‹#›</a:t>
            </a:fld>
            <a:endParaRPr lang="en-US"/>
          </a:p>
        </p:txBody>
      </p:sp>
    </p:spTree>
    <p:extLst>
      <p:ext uri="{BB962C8B-B14F-4D97-AF65-F5344CB8AC3E}">
        <p14:creationId xmlns:p14="http://schemas.microsoft.com/office/powerpoint/2010/main" val="4169284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FBB5C6-FC50-491F-B016-F37C3A26D40B}" type="datetimeFigureOut">
              <a:rPr lang="en-US" smtClean="0"/>
              <a:pPr/>
              <a:t>6/20/2025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7BD025-4EE9-4671-ACC6-413961E2A9D0}" type="slidenum">
              <a:rPr lang="en-US" smtClean="0"/>
              <a:pPr/>
              <a:t>‹#›</a:t>
            </a:fld>
            <a:endParaRPr lang="en-US"/>
          </a:p>
        </p:txBody>
      </p:sp>
    </p:spTree>
    <p:extLst>
      <p:ext uri="{BB962C8B-B14F-4D97-AF65-F5344CB8AC3E}">
        <p14:creationId xmlns:p14="http://schemas.microsoft.com/office/powerpoint/2010/main" val="4128995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40">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FBB5C6-FC50-491F-B016-F37C3A26D40B}" type="datetimeFigureOut">
              <a:rPr lang="en-US" smtClean="0"/>
              <a:pPr/>
              <a:t>6/20/2025</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7BD025-4EE9-4671-ACC6-413961E2A9D0}" type="slidenum">
              <a:rPr lang="en-US" smtClean="0"/>
              <a:pPr/>
              <a:t>‹#›</a:t>
            </a:fld>
            <a:endParaRPr lang="en-US"/>
          </a:p>
        </p:txBody>
      </p:sp>
    </p:spTree>
    <p:extLst>
      <p:ext uri="{BB962C8B-B14F-4D97-AF65-F5344CB8AC3E}">
        <p14:creationId xmlns:p14="http://schemas.microsoft.com/office/powerpoint/2010/main" val="2527097292"/>
      </p:ext>
    </p:extLst>
  </p:cSld>
  <p:clrMap bg1="dk1" tx1="lt1" bg2="dk2" tx2="lt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72F521-0704-8120-0D86-9C3896B31302}"/>
            </a:ext>
          </a:extLst>
        </p:cNvPr>
        <p:cNvGrpSpPr/>
        <p:nvPr/>
      </p:nvGrpSpPr>
      <p:grpSpPr>
        <a:xfrm>
          <a:off x="0" y="0"/>
          <a:ext cx="0" cy="0"/>
          <a:chOff x="0" y="0"/>
          <a:chExt cx="0" cy="0"/>
        </a:xfrm>
      </p:grpSpPr>
      <p:pic>
        <p:nvPicPr>
          <p:cNvPr id="21" name="Picture 20">
            <a:extLst>
              <a:ext uri="{FF2B5EF4-FFF2-40B4-BE49-F238E27FC236}">
                <a16:creationId xmlns:a16="http://schemas.microsoft.com/office/drawing/2014/main" id="{D3B39E88-53B9-66AA-C9E0-22FD5D2F2B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36" y="-2309"/>
            <a:ext cx="12192000" cy="6860309"/>
          </a:xfrm>
          <a:prstGeom prst="rect">
            <a:avLst/>
          </a:prstGeom>
        </p:spPr>
      </p:pic>
      <p:sp>
        <p:nvSpPr>
          <p:cNvPr id="2" name="Title 1">
            <a:extLst>
              <a:ext uri="{FF2B5EF4-FFF2-40B4-BE49-F238E27FC236}">
                <a16:creationId xmlns:a16="http://schemas.microsoft.com/office/drawing/2014/main" id="{D6681317-324A-1B91-18A0-7986A15EB760}"/>
              </a:ext>
            </a:extLst>
          </p:cNvPr>
          <p:cNvSpPr>
            <a:spLocks noGrp="1"/>
          </p:cNvSpPr>
          <p:nvPr>
            <p:ph type="ctrTitle"/>
          </p:nvPr>
        </p:nvSpPr>
        <p:spPr>
          <a:xfrm>
            <a:off x="9236" y="-2309"/>
            <a:ext cx="9439564" cy="1145309"/>
          </a:xfrm>
        </p:spPr>
        <p:txBody>
          <a:bodyPr>
            <a:normAutofit/>
          </a:bodyPr>
          <a:lstStyle/>
          <a:p>
            <a:r>
              <a:rPr lang="en-US" sz="5400" dirty="0">
                <a:latin typeface="Arial Narrow" panose="020B0606020202030204" pitchFamily="34" charset="0"/>
              </a:rPr>
              <a:t>Ordo </a:t>
            </a:r>
            <a:r>
              <a:rPr lang="en-US" sz="5400" dirty="0" err="1">
                <a:latin typeface="Arial Narrow" panose="020B0606020202030204" pitchFamily="34" charset="0"/>
              </a:rPr>
              <a:t>Salutis</a:t>
            </a:r>
            <a:r>
              <a:rPr lang="en-US" sz="5400" dirty="0">
                <a:latin typeface="Arial Narrow" panose="020B0606020202030204" pitchFamily="34" charset="0"/>
              </a:rPr>
              <a:t>: The Order of Salvation</a:t>
            </a:r>
            <a:endParaRPr lang="en-US" sz="5400" dirty="0"/>
          </a:p>
        </p:txBody>
      </p:sp>
      <p:sp>
        <p:nvSpPr>
          <p:cNvPr id="3" name="Subtitle 2">
            <a:extLst>
              <a:ext uri="{FF2B5EF4-FFF2-40B4-BE49-F238E27FC236}">
                <a16:creationId xmlns:a16="http://schemas.microsoft.com/office/drawing/2014/main" id="{E7FDA12A-D15E-6E49-42E4-89C6002A0561}"/>
              </a:ext>
            </a:extLst>
          </p:cNvPr>
          <p:cNvSpPr>
            <a:spLocks noGrp="1"/>
          </p:cNvSpPr>
          <p:nvPr>
            <p:ph type="subTitle" idx="1"/>
          </p:nvPr>
        </p:nvSpPr>
        <p:spPr>
          <a:xfrm>
            <a:off x="9236" y="1371600"/>
            <a:ext cx="7382164" cy="1219200"/>
          </a:xfrm>
        </p:spPr>
        <p:txBody>
          <a:bodyPr>
            <a:normAutofit/>
          </a:bodyPr>
          <a:lstStyle/>
          <a:p>
            <a:r>
              <a:rPr lang="en-US" sz="2800" b="1" dirty="0">
                <a:latin typeface="Calibri" panose="020F0502020204030204" pitchFamily="34" charset="0"/>
                <a:cs typeface="Calibri" panose="020F0502020204030204" pitchFamily="34" charset="0"/>
              </a:rPr>
              <a:t>Election: Predestination of the Beloved</a:t>
            </a:r>
          </a:p>
          <a:p>
            <a:r>
              <a:rPr lang="en-US" sz="2800" b="1" dirty="0"/>
              <a:t>Ephesians 1:3-6</a:t>
            </a:r>
          </a:p>
        </p:txBody>
      </p:sp>
      <p:sp>
        <p:nvSpPr>
          <p:cNvPr id="4" name="Subtitle 2">
            <a:extLst>
              <a:ext uri="{FF2B5EF4-FFF2-40B4-BE49-F238E27FC236}">
                <a16:creationId xmlns:a16="http://schemas.microsoft.com/office/drawing/2014/main" id="{9A0C2D78-6923-4504-1B26-B1A31B1EBFC3}"/>
              </a:ext>
            </a:extLst>
          </p:cNvPr>
          <p:cNvSpPr txBox="1">
            <a:spLocks/>
          </p:cNvSpPr>
          <p:nvPr/>
        </p:nvSpPr>
        <p:spPr>
          <a:xfrm>
            <a:off x="8991600" y="6244046"/>
            <a:ext cx="3200400" cy="61395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800" b="1" dirty="0">
                <a:latin typeface="Calibri" panose="020F0502020204030204" pitchFamily="34" charset="0"/>
                <a:cs typeface="Calibri" panose="020F0502020204030204" pitchFamily="34" charset="0"/>
              </a:rPr>
              <a:t>June 22, 2025</a:t>
            </a:r>
            <a:endParaRPr lang="en-US" sz="2800" b="1" dirty="0"/>
          </a:p>
        </p:txBody>
      </p:sp>
    </p:spTree>
    <p:extLst>
      <p:ext uri="{BB962C8B-B14F-4D97-AF65-F5344CB8AC3E}">
        <p14:creationId xmlns:p14="http://schemas.microsoft.com/office/powerpoint/2010/main" val="1209579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2C6C9D4B-9683-1132-F579-A280E2028F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E5DD73-668D-A82D-FA7B-4CFFEB399187}"/>
              </a:ext>
            </a:extLst>
          </p:cNvPr>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Mathew 25:34</a:t>
            </a:r>
            <a:endParaRPr lang="en-US" sz="4000" b="1" dirty="0">
              <a:solidFill>
                <a:schemeClr val="bg1"/>
              </a:solidFill>
            </a:endParaRPr>
          </a:p>
        </p:txBody>
      </p:sp>
      <p:sp>
        <p:nvSpPr>
          <p:cNvPr id="3" name="Content Placeholder 2">
            <a:extLst>
              <a:ext uri="{FF2B5EF4-FFF2-40B4-BE49-F238E27FC236}">
                <a16:creationId xmlns:a16="http://schemas.microsoft.com/office/drawing/2014/main" id="{A399EBDC-6EA5-3B69-A2A0-41B4ACEBB49F}"/>
              </a:ext>
            </a:extLst>
          </p:cNvPr>
          <p:cNvSpPr>
            <a:spLocks noGrp="1"/>
          </p:cNvSpPr>
          <p:nvPr>
            <p:ph idx="1"/>
          </p:nvPr>
        </p:nvSpPr>
        <p:spPr>
          <a:xfrm>
            <a:off x="152400" y="990600"/>
            <a:ext cx="11811000" cy="5638800"/>
          </a:xfrm>
        </p:spPr>
        <p:txBody>
          <a:bodyPr>
            <a:noAutofit/>
          </a:bodyPr>
          <a:lstStyle/>
          <a:p>
            <a:pPr marL="0" indent="0" algn="just">
              <a:lnSpc>
                <a:spcPct val="100000"/>
              </a:lnSpc>
              <a:spcBef>
                <a:spcPts val="0"/>
              </a:spcBef>
              <a:buNone/>
            </a:pPr>
            <a:r>
              <a:rPr lang="en-US" sz="4000" dirty="0">
                <a:solidFill>
                  <a:schemeClr val="bg1"/>
                </a:solidFill>
              </a:rPr>
              <a:t>“Then the King will say to those on His right, ‘Come, you who are blessed of My Father, inherit the kingdom prepared for you from the foundation of the world.’”</a:t>
            </a:r>
            <a:endParaRPr lang="en-US" sz="4000" b="0" i="0" dirty="0">
              <a:solidFill>
                <a:schemeClr val="bg1"/>
              </a:solidFill>
              <a:effectLst/>
              <a:latin typeface="system-ui"/>
            </a:endParaRPr>
          </a:p>
        </p:txBody>
      </p:sp>
    </p:spTree>
    <p:extLst>
      <p:ext uri="{BB962C8B-B14F-4D97-AF65-F5344CB8AC3E}">
        <p14:creationId xmlns:p14="http://schemas.microsoft.com/office/powerpoint/2010/main" val="2691914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29B988B7-A010-4477-A6C3-1E305AAFF3D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0CFCDE-6B7C-3FB9-7532-A1E58E7E170A}"/>
              </a:ext>
            </a:extLst>
          </p:cNvPr>
          <p:cNvSpPr>
            <a:spLocks noGrp="1"/>
          </p:cNvSpPr>
          <p:nvPr>
            <p:ph type="title"/>
          </p:nvPr>
        </p:nvSpPr>
        <p:spPr>
          <a:xfrm>
            <a:off x="152400" y="228601"/>
            <a:ext cx="11887200" cy="685800"/>
          </a:xfrm>
        </p:spPr>
        <p:txBody>
          <a:bodyPr>
            <a:normAutofit/>
          </a:bodyPr>
          <a:lstStyle/>
          <a:p>
            <a:pPr algn="ctr"/>
            <a:r>
              <a:rPr lang="en-US" sz="4000" b="1" dirty="0">
                <a:solidFill>
                  <a:schemeClr val="bg1"/>
                </a:solidFill>
                <a:effectLst/>
                <a:ea typeface="Calibri" panose="020F0502020204030204" pitchFamily="34" charset="0"/>
              </a:rPr>
              <a:t>Revelation 13:8</a:t>
            </a:r>
            <a:endParaRPr lang="en-US" sz="4000" b="1" dirty="0">
              <a:solidFill>
                <a:schemeClr val="bg1"/>
              </a:solidFill>
            </a:endParaRPr>
          </a:p>
        </p:txBody>
      </p:sp>
      <p:sp>
        <p:nvSpPr>
          <p:cNvPr id="3" name="Content Placeholder 2">
            <a:extLst>
              <a:ext uri="{FF2B5EF4-FFF2-40B4-BE49-F238E27FC236}">
                <a16:creationId xmlns:a16="http://schemas.microsoft.com/office/drawing/2014/main" id="{FF17AA85-7CD5-19A8-BDC2-7370F14407C2}"/>
              </a:ext>
            </a:extLst>
          </p:cNvPr>
          <p:cNvSpPr>
            <a:spLocks noGrp="1"/>
          </p:cNvSpPr>
          <p:nvPr>
            <p:ph idx="1"/>
          </p:nvPr>
        </p:nvSpPr>
        <p:spPr>
          <a:xfrm>
            <a:off x="152400" y="990600"/>
            <a:ext cx="11811000" cy="5638800"/>
          </a:xfrm>
        </p:spPr>
        <p:txBody>
          <a:bodyPr>
            <a:noAutofit/>
          </a:bodyPr>
          <a:lstStyle/>
          <a:p>
            <a:pPr marL="0" indent="0" algn="just">
              <a:lnSpc>
                <a:spcPct val="100000"/>
              </a:lnSpc>
              <a:spcBef>
                <a:spcPts val="0"/>
              </a:spcBef>
              <a:buNone/>
            </a:pPr>
            <a:r>
              <a:rPr lang="en-US" sz="4000" dirty="0">
                <a:solidFill>
                  <a:schemeClr val="bg1"/>
                </a:solidFill>
              </a:rPr>
              <a:t>All who dwell on the earth will worship him, </a:t>
            </a:r>
            <a:r>
              <a:rPr lang="en-US" sz="4000" i="1" dirty="0">
                <a:solidFill>
                  <a:schemeClr val="bg1"/>
                </a:solidFill>
              </a:rPr>
              <a:t>everyone </a:t>
            </a:r>
            <a:r>
              <a:rPr lang="en-US" sz="4000" dirty="0">
                <a:solidFill>
                  <a:schemeClr val="bg1"/>
                </a:solidFill>
              </a:rPr>
              <a:t>whose name has not been written from the foundation of the world in the book of life of the Lamb who has been slain.</a:t>
            </a:r>
            <a:endParaRPr lang="en-US" sz="4000" b="0" i="0" dirty="0">
              <a:solidFill>
                <a:schemeClr val="bg1"/>
              </a:solidFill>
              <a:effectLst/>
              <a:latin typeface="system-ui"/>
            </a:endParaRPr>
          </a:p>
        </p:txBody>
      </p:sp>
    </p:spTree>
    <p:extLst>
      <p:ext uri="{BB962C8B-B14F-4D97-AF65-F5344CB8AC3E}">
        <p14:creationId xmlns:p14="http://schemas.microsoft.com/office/powerpoint/2010/main" val="3767585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7B547608-172A-BD67-57C2-8879240722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57D64A2-2FA6-28C7-C311-FF1BACBE35A3}"/>
              </a:ext>
            </a:extLst>
          </p:cNvPr>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The Predestination of the Beloved</a:t>
            </a:r>
          </a:p>
        </p:txBody>
      </p:sp>
      <p:sp>
        <p:nvSpPr>
          <p:cNvPr id="3" name="Content Placeholder 2">
            <a:extLst>
              <a:ext uri="{FF2B5EF4-FFF2-40B4-BE49-F238E27FC236}">
                <a16:creationId xmlns:a16="http://schemas.microsoft.com/office/drawing/2014/main" id="{5B08408D-7C1F-EBD8-4799-ADBCD1A80011}"/>
              </a:ext>
            </a:extLst>
          </p:cNvPr>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  </a:t>
            </a:r>
            <a:r>
              <a:rPr lang="en-US" sz="3600" dirty="0">
                <a:solidFill>
                  <a:schemeClr val="bg1"/>
                </a:solidFill>
                <a:effectLst/>
                <a:ea typeface="Calibri" panose="020F0502020204030204" pitchFamily="34" charset="0"/>
              </a:rPr>
              <a:t>Election is God’s Choice</a:t>
            </a:r>
            <a:endParaRPr lang="en-US" sz="3600" dirty="0">
              <a:solidFill>
                <a:schemeClr val="bg1"/>
              </a:solidFill>
            </a:endParaRPr>
          </a:p>
          <a:p>
            <a:pPr indent="0">
              <a:buNone/>
            </a:pPr>
            <a:r>
              <a:rPr lang="en-US" dirty="0">
                <a:solidFill>
                  <a:schemeClr val="bg1"/>
                </a:solidFill>
                <a:effectLst/>
                <a:ea typeface="Calibri" panose="020F0502020204030204" pitchFamily="34" charset="0"/>
                <a:cs typeface="Times New Roman" panose="02020603050405020304" pitchFamily="18" charset="0"/>
              </a:rPr>
              <a:t>A. </a:t>
            </a:r>
            <a:r>
              <a:rPr lang="en-US" dirty="0">
                <a:solidFill>
                  <a:schemeClr val="bg1"/>
                </a:solidFill>
                <a:ea typeface="Calibri" panose="020F0502020204030204" pitchFamily="34" charset="0"/>
                <a:cs typeface="Times New Roman" panose="02020603050405020304" pitchFamily="18" charset="0"/>
              </a:rPr>
              <a:t>The Method – Election </a:t>
            </a:r>
            <a:r>
              <a:rPr lang="en-US" dirty="0">
                <a:solidFill>
                  <a:schemeClr val="bg1"/>
                </a:solidFill>
                <a:effectLst/>
                <a:ea typeface="Calibri" panose="020F0502020204030204" pitchFamily="34" charset="0"/>
                <a:cs typeface="Times New Roman" panose="02020603050405020304" pitchFamily="18" charset="0"/>
              </a:rPr>
              <a:t>(4a)</a:t>
            </a:r>
          </a:p>
          <a:p>
            <a:pPr indent="0">
              <a:buNone/>
            </a:pPr>
            <a:r>
              <a:rPr lang="en-US" dirty="0">
                <a:solidFill>
                  <a:schemeClr val="bg1"/>
                </a:solidFill>
                <a:ea typeface="Calibri" panose="020F0502020204030204" pitchFamily="34" charset="0"/>
                <a:cs typeface="Times New Roman" panose="02020603050405020304" pitchFamily="18" charset="0"/>
              </a:rPr>
              <a:t>B</a:t>
            </a:r>
            <a:r>
              <a:rPr lang="en-US" dirty="0">
                <a:solidFill>
                  <a:schemeClr val="bg1"/>
                </a:solidFill>
                <a:effectLst/>
                <a:ea typeface="Calibri" panose="020F0502020204030204" pitchFamily="34" charset="0"/>
                <a:cs typeface="Times New Roman" panose="02020603050405020304" pitchFamily="18" charset="0"/>
              </a:rPr>
              <a:t>. </a:t>
            </a:r>
            <a:r>
              <a:rPr lang="en-US" dirty="0">
                <a:solidFill>
                  <a:schemeClr val="bg1"/>
                </a:solidFill>
                <a:ea typeface="Calibri" panose="020F0502020204030204" pitchFamily="34" charset="0"/>
                <a:cs typeface="Times New Roman" panose="02020603050405020304" pitchFamily="18" charset="0"/>
              </a:rPr>
              <a:t>The Object – The Elect </a:t>
            </a:r>
            <a:r>
              <a:rPr lang="en-US" dirty="0">
                <a:solidFill>
                  <a:schemeClr val="bg1"/>
                </a:solidFill>
                <a:effectLst/>
                <a:ea typeface="Calibri" panose="020F0502020204030204" pitchFamily="34" charset="0"/>
                <a:cs typeface="Times New Roman" panose="02020603050405020304" pitchFamily="18" charset="0"/>
              </a:rPr>
              <a:t>(4b)</a:t>
            </a:r>
          </a:p>
          <a:p>
            <a:pPr indent="0">
              <a:buNone/>
            </a:pPr>
            <a:r>
              <a:rPr lang="en-US" dirty="0">
                <a:solidFill>
                  <a:schemeClr val="bg1"/>
                </a:solidFill>
                <a:ea typeface="Calibri" panose="020F0502020204030204" pitchFamily="34" charset="0"/>
                <a:cs typeface="Times New Roman" panose="02020603050405020304" pitchFamily="18" charset="0"/>
              </a:rPr>
              <a:t>C. The Time – Eternity Past (4c)</a:t>
            </a:r>
          </a:p>
          <a:p>
            <a:pPr indent="0">
              <a:buNone/>
            </a:pPr>
            <a:r>
              <a:rPr lang="en-US" dirty="0">
                <a:solidFill>
                  <a:schemeClr val="bg1"/>
                </a:solidFill>
                <a:ea typeface="Calibri" panose="020F0502020204030204" pitchFamily="34" charset="0"/>
                <a:cs typeface="Times New Roman" panose="02020603050405020304" pitchFamily="18" charset="0"/>
              </a:rPr>
              <a:t>D. The Purpose – Holiness (4d)</a:t>
            </a:r>
          </a:p>
          <a:p>
            <a:pPr indent="0">
              <a:buNone/>
            </a:pPr>
            <a:r>
              <a:rPr lang="en-US" sz="2400" dirty="0">
                <a:solidFill>
                  <a:schemeClr val="bg1"/>
                </a:solidFill>
              </a:rPr>
              <a:t>…that we would be holy and blameless before Him…</a:t>
            </a:r>
            <a:endParaRPr lang="en-US" sz="2400" dirty="0">
              <a:solidFill>
                <a:schemeClr val="bg1"/>
              </a:solidFill>
              <a:effectLst/>
              <a:ea typeface="Calibri" panose="020F0502020204030204" pitchFamily="34" charset="0"/>
              <a:cs typeface="Times New Roman" panose="02020603050405020304" pitchFamily="18" charset="0"/>
            </a:endParaRPr>
          </a:p>
          <a:p>
            <a:pPr marL="0" indent="0">
              <a:buNone/>
            </a:pPr>
            <a:endParaRPr lang="en-US" sz="18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79176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16780D4C-9137-EB5F-ABC7-9874125C638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202414B-C83A-D9F2-8F4F-5C8DBDBF51A1}"/>
              </a:ext>
            </a:extLst>
          </p:cNvPr>
          <p:cNvSpPr>
            <a:spLocks noGrp="1"/>
          </p:cNvSpPr>
          <p:nvPr>
            <p:ph type="title"/>
          </p:nvPr>
        </p:nvSpPr>
        <p:spPr>
          <a:xfrm>
            <a:off x="152400" y="228601"/>
            <a:ext cx="11887200" cy="685800"/>
          </a:xfrm>
        </p:spPr>
        <p:txBody>
          <a:bodyPr>
            <a:normAutofit/>
          </a:bodyPr>
          <a:lstStyle/>
          <a:p>
            <a:pPr algn="ctr"/>
            <a:r>
              <a:rPr lang="en-US" sz="4000" b="1" dirty="0">
                <a:solidFill>
                  <a:schemeClr val="bg1"/>
                </a:solidFill>
                <a:effectLst/>
                <a:ea typeface="Calibri" panose="020F0502020204030204" pitchFamily="34" charset="0"/>
              </a:rPr>
              <a:t>The Purpose</a:t>
            </a:r>
            <a:endParaRPr lang="en-US" sz="4000" b="1" dirty="0">
              <a:solidFill>
                <a:schemeClr val="bg1"/>
              </a:solidFill>
            </a:endParaRPr>
          </a:p>
        </p:txBody>
      </p:sp>
      <p:sp>
        <p:nvSpPr>
          <p:cNvPr id="3" name="Content Placeholder 2">
            <a:extLst>
              <a:ext uri="{FF2B5EF4-FFF2-40B4-BE49-F238E27FC236}">
                <a16:creationId xmlns:a16="http://schemas.microsoft.com/office/drawing/2014/main" id="{C0261DCA-8D2C-F900-9637-BD81D2642024}"/>
              </a:ext>
            </a:extLst>
          </p:cNvPr>
          <p:cNvSpPr>
            <a:spLocks noGrp="1"/>
          </p:cNvSpPr>
          <p:nvPr>
            <p:ph idx="1"/>
          </p:nvPr>
        </p:nvSpPr>
        <p:spPr>
          <a:xfrm>
            <a:off x="152400" y="990600"/>
            <a:ext cx="11811000" cy="5638800"/>
          </a:xfrm>
        </p:spPr>
        <p:txBody>
          <a:bodyPr>
            <a:noAutofit/>
          </a:bodyPr>
          <a:lstStyle/>
          <a:p>
            <a:pPr marL="0" indent="0" algn="just">
              <a:lnSpc>
                <a:spcPct val="100000"/>
              </a:lnSpc>
              <a:spcBef>
                <a:spcPts val="0"/>
              </a:spcBef>
              <a:buNone/>
            </a:pPr>
            <a:r>
              <a:rPr lang="en-US" sz="4000" b="1" baseline="30000" dirty="0">
                <a:solidFill>
                  <a:schemeClr val="bg1"/>
                </a:solidFill>
              </a:rPr>
              <a:t>6 </a:t>
            </a:r>
            <a:r>
              <a:rPr lang="en-US" sz="4000" b="1" u="sng" dirty="0">
                <a:solidFill>
                  <a:schemeClr val="bg1"/>
                </a:solidFill>
              </a:rPr>
              <a:t>to the praise of the glory</a:t>
            </a:r>
            <a:r>
              <a:rPr lang="en-US" sz="4000" dirty="0">
                <a:solidFill>
                  <a:schemeClr val="bg1"/>
                </a:solidFill>
              </a:rPr>
              <a:t> of His grace, which He freely bestowed on us in the Beloved.</a:t>
            </a:r>
          </a:p>
          <a:p>
            <a:pPr marL="0" indent="0" algn="just">
              <a:lnSpc>
                <a:spcPct val="100000"/>
              </a:lnSpc>
              <a:spcBef>
                <a:spcPts val="0"/>
              </a:spcBef>
              <a:buNone/>
            </a:pPr>
            <a:endParaRPr lang="en-US" sz="4000" dirty="0">
              <a:solidFill>
                <a:schemeClr val="bg1"/>
              </a:solidFill>
            </a:endParaRPr>
          </a:p>
          <a:p>
            <a:pPr marL="0" indent="0" algn="just">
              <a:lnSpc>
                <a:spcPct val="100000"/>
              </a:lnSpc>
              <a:spcBef>
                <a:spcPts val="0"/>
              </a:spcBef>
              <a:buNone/>
            </a:pPr>
            <a:r>
              <a:rPr lang="en-US" sz="4000" b="1" baseline="30000" dirty="0">
                <a:solidFill>
                  <a:schemeClr val="bg1"/>
                </a:solidFill>
              </a:rPr>
              <a:t>12 </a:t>
            </a:r>
            <a:r>
              <a:rPr lang="en-US" sz="4000" dirty="0">
                <a:solidFill>
                  <a:schemeClr val="bg1"/>
                </a:solidFill>
              </a:rPr>
              <a:t>to the end that we who were the first to hope in Christ would be </a:t>
            </a:r>
            <a:r>
              <a:rPr lang="en-US" sz="4000" b="1" u="sng" dirty="0">
                <a:solidFill>
                  <a:schemeClr val="bg1"/>
                </a:solidFill>
              </a:rPr>
              <a:t>to the praise of His glory</a:t>
            </a:r>
            <a:r>
              <a:rPr lang="en-US" sz="4000" dirty="0">
                <a:solidFill>
                  <a:schemeClr val="bg1"/>
                </a:solidFill>
              </a:rPr>
              <a:t>. </a:t>
            </a:r>
          </a:p>
          <a:p>
            <a:pPr marL="0" indent="0" algn="just">
              <a:lnSpc>
                <a:spcPct val="100000"/>
              </a:lnSpc>
              <a:spcBef>
                <a:spcPts val="0"/>
              </a:spcBef>
              <a:buNone/>
            </a:pPr>
            <a:endParaRPr lang="en-US" sz="4000" dirty="0">
              <a:solidFill>
                <a:schemeClr val="bg1"/>
              </a:solidFill>
            </a:endParaRPr>
          </a:p>
          <a:p>
            <a:pPr marL="0" indent="0" algn="just">
              <a:lnSpc>
                <a:spcPct val="100000"/>
              </a:lnSpc>
              <a:spcBef>
                <a:spcPts val="0"/>
              </a:spcBef>
              <a:buNone/>
            </a:pPr>
            <a:r>
              <a:rPr lang="en-US" sz="4000" b="1" baseline="30000" dirty="0">
                <a:solidFill>
                  <a:schemeClr val="bg1"/>
                </a:solidFill>
              </a:rPr>
              <a:t>14 </a:t>
            </a:r>
            <a:r>
              <a:rPr lang="en-US" sz="4000" dirty="0">
                <a:solidFill>
                  <a:schemeClr val="bg1"/>
                </a:solidFill>
              </a:rPr>
              <a:t>who is given as a pledge of our inheritance, with a view to the redemption of </a:t>
            </a:r>
            <a:r>
              <a:rPr lang="en-US" sz="4000" i="1" dirty="0">
                <a:solidFill>
                  <a:schemeClr val="bg1"/>
                </a:solidFill>
              </a:rPr>
              <a:t>God’s own</a:t>
            </a:r>
            <a:r>
              <a:rPr lang="en-US" sz="4000" dirty="0">
                <a:solidFill>
                  <a:schemeClr val="bg1"/>
                </a:solidFill>
              </a:rPr>
              <a:t> possession, </a:t>
            </a:r>
            <a:r>
              <a:rPr lang="en-US" sz="4000" b="1" u="sng" dirty="0">
                <a:solidFill>
                  <a:schemeClr val="bg1"/>
                </a:solidFill>
              </a:rPr>
              <a:t>to the praise of His glory</a:t>
            </a:r>
            <a:r>
              <a:rPr lang="en-US" sz="4000" dirty="0">
                <a:solidFill>
                  <a:schemeClr val="bg1"/>
                </a:solidFill>
              </a:rPr>
              <a:t>.</a:t>
            </a:r>
            <a:endParaRPr lang="en-US" sz="4000" b="0" i="0" dirty="0">
              <a:solidFill>
                <a:schemeClr val="bg1"/>
              </a:solidFill>
              <a:effectLst/>
              <a:latin typeface="system-ui"/>
            </a:endParaRPr>
          </a:p>
        </p:txBody>
      </p:sp>
    </p:spTree>
    <p:extLst>
      <p:ext uri="{BB962C8B-B14F-4D97-AF65-F5344CB8AC3E}">
        <p14:creationId xmlns:p14="http://schemas.microsoft.com/office/powerpoint/2010/main" val="131256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54B9EB11-0B05-6517-D078-DB219F31CF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7607D0-7930-6E31-E9C3-67F2C53E11B5}"/>
              </a:ext>
            </a:extLst>
          </p:cNvPr>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The Predestination of the Beloved</a:t>
            </a:r>
          </a:p>
        </p:txBody>
      </p:sp>
      <p:sp>
        <p:nvSpPr>
          <p:cNvPr id="3" name="Content Placeholder 2">
            <a:extLst>
              <a:ext uri="{FF2B5EF4-FFF2-40B4-BE49-F238E27FC236}">
                <a16:creationId xmlns:a16="http://schemas.microsoft.com/office/drawing/2014/main" id="{C4219276-0E9C-B0FB-42B6-046E888E4A98}"/>
              </a:ext>
            </a:extLst>
          </p:cNvPr>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  </a:t>
            </a:r>
            <a:r>
              <a:rPr lang="en-US" sz="3600" dirty="0">
                <a:solidFill>
                  <a:schemeClr val="bg1"/>
                </a:solidFill>
                <a:effectLst/>
                <a:ea typeface="Calibri" panose="020F0502020204030204" pitchFamily="34" charset="0"/>
              </a:rPr>
              <a:t>Election is God’s Choice</a:t>
            </a:r>
            <a:endParaRPr lang="en-US" sz="3600" dirty="0">
              <a:solidFill>
                <a:schemeClr val="bg1"/>
              </a:solidFill>
            </a:endParaRPr>
          </a:p>
          <a:p>
            <a:pPr indent="0">
              <a:buNone/>
            </a:pPr>
            <a:r>
              <a:rPr lang="en-US" dirty="0">
                <a:solidFill>
                  <a:schemeClr val="bg1"/>
                </a:solidFill>
                <a:effectLst/>
                <a:ea typeface="Calibri" panose="020F0502020204030204" pitchFamily="34" charset="0"/>
                <a:cs typeface="Times New Roman" panose="02020603050405020304" pitchFamily="18" charset="0"/>
              </a:rPr>
              <a:t>A. </a:t>
            </a:r>
            <a:r>
              <a:rPr lang="en-US" dirty="0">
                <a:solidFill>
                  <a:schemeClr val="bg1"/>
                </a:solidFill>
                <a:ea typeface="Calibri" panose="020F0502020204030204" pitchFamily="34" charset="0"/>
                <a:cs typeface="Times New Roman" panose="02020603050405020304" pitchFamily="18" charset="0"/>
              </a:rPr>
              <a:t>The Method – Election </a:t>
            </a:r>
            <a:r>
              <a:rPr lang="en-US" dirty="0">
                <a:solidFill>
                  <a:schemeClr val="bg1"/>
                </a:solidFill>
                <a:effectLst/>
                <a:ea typeface="Calibri" panose="020F0502020204030204" pitchFamily="34" charset="0"/>
                <a:cs typeface="Times New Roman" panose="02020603050405020304" pitchFamily="18" charset="0"/>
              </a:rPr>
              <a:t>(4a)</a:t>
            </a:r>
          </a:p>
          <a:p>
            <a:pPr indent="0">
              <a:buNone/>
            </a:pPr>
            <a:r>
              <a:rPr lang="en-US" dirty="0">
                <a:solidFill>
                  <a:schemeClr val="bg1"/>
                </a:solidFill>
                <a:ea typeface="Calibri" panose="020F0502020204030204" pitchFamily="34" charset="0"/>
                <a:cs typeface="Times New Roman" panose="02020603050405020304" pitchFamily="18" charset="0"/>
              </a:rPr>
              <a:t>B</a:t>
            </a:r>
            <a:r>
              <a:rPr lang="en-US" dirty="0">
                <a:solidFill>
                  <a:schemeClr val="bg1"/>
                </a:solidFill>
                <a:effectLst/>
                <a:ea typeface="Calibri" panose="020F0502020204030204" pitchFamily="34" charset="0"/>
                <a:cs typeface="Times New Roman" panose="02020603050405020304" pitchFamily="18" charset="0"/>
              </a:rPr>
              <a:t>. </a:t>
            </a:r>
            <a:r>
              <a:rPr lang="en-US" dirty="0">
                <a:solidFill>
                  <a:schemeClr val="bg1"/>
                </a:solidFill>
                <a:ea typeface="Calibri" panose="020F0502020204030204" pitchFamily="34" charset="0"/>
                <a:cs typeface="Times New Roman" panose="02020603050405020304" pitchFamily="18" charset="0"/>
              </a:rPr>
              <a:t>The Object – The Elect </a:t>
            </a:r>
            <a:r>
              <a:rPr lang="en-US" dirty="0">
                <a:solidFill>
                  <a:schemeClr val="bg1"/>
                </a:solidFill>
                <a:effectLst/>
                <a:ea typeface="Calibri" panose="020F0502020204030204" pitchFamily="34" charset="0"/>
                <a:cs typeface="Times New Roman" panose="02020603050405020304" pitchFamily="18" charset="0"/>
              </a:rPr>
              <a:t>(4b)</a:t>
            </a:r>
          </a:p>
          <a:p>
            <a:pPr indent="0">
              <a:buNone/>
            </a:pPr>
            <a:r>
              <a:rPr lang="en-US" dirty="0">
                <a:solidFill>
                  <a:schemeClr val="bg1"/>
                </a:solidFill>
                <a:ea typeface="Calibri" panose="020F0502020204030204" pitchFamily="34" charset="0"/>
                <a:cs typeface="Times New Roman" panose="02020603050405020304" pitchFamily="18" charset="0"/>
              </a:rPr>
              <a:t>C. The Time – Eternity Past (4c)</a:t>
            </a:r>
          </a:p>
          <a:p>
            <a:pPr indent="0">
              <a:buNone/>
            </a:pPr>
            <a:r>
              <a:rPr lang="en-US" dirty="0">
                <a:solidFill>
                  <a:schemeClr val="bg1"/>
                </a:solidFill>
                <a:ea typeface="Calibri" panose="020F0502020204030204" pitchFamily="34" charset="0"/>
                <a:cs typeface="Times New Roman" panose="02020603050405020304" pitchFamily="18" charset="0"/>
              </a:rPr>
              <a:t>D. The Purpose – Holiness (4d)</a:t>
            </a:r>
          </a:p>
          <a:p>
            <a:pPr indent="0">
              <a:buNone/>
            </a:pPr>
            <a:r>
              <a:rPr lang="en-US" dirty="0">
                <a:solidFill>
                  <a:schemeClr val="bg1"/>
                </a:solidFill>
                <a:ea typeface="Calibri" panose="020F0502020204030204" pitchFamily="34" charset="0"/>
                <a:cs typeface="Times New Roman" panose="02020603050405020304" pitchFamily="18" charset="0"/>
              </a:rPr>
              <a:t>E. The Motive – Love (4c)</a:t>
            </a:r>
          </a:p>
          <a:p>
            <a:pPr indent="0">
              <a:buNone/>
            </a:pPr>
            <a:r>
              <a:rPr lang="en-US" sz="2400" dirty="0">
                <a:solidFill>
                  <a:schemeClr val="bg1"/>
                </a:solidFill>
              </a:rPr>
              <a:t>…In love</a:t>
            </a:r>
            <a:endParaRPr lang="en-US" sz="2400" dirty="0">
              <a:solidFill>
                <a:schemeClr val="bg1"/>
              </a:solidFill>
              <a:ea typeface="Calibri" panose="020F0502020204030204" pitchFamily="34" charset="0"/>
              <a:cs typeface="Times New Roman" panose="02020603050405020304" pitchFamily="18" charset="0"/>
            </a:endParaRPr>
          </a:p>
          <a:p>
            <a:pPr marL="0" indent="0">
              <a:buNone/>
            </a:pPr>
            <a:endParaRPr lang="en-US" sz="3600" dirty="0">
              <a:solidFill>
                <a:schemeClr val="bg1"/>
              </a:solidFill>
              <a:effectLst/>
              <a:ea typeface="Calibri" panose="020F0502020204030204" pitchFamily="34" charset="0"/>
              <a:cs typeface="Times New Roman" panose="02020603050405020304" pitchFamily="18" charset="0"/>
            </a:endParaRPr>
          </a:p>
          <a:p>
            <a:pPr marL="0" indent="0">
              <a:buNone/>
            </a:pPr>
            <a:endParaRPr lang="en-US" sz="18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651361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422A7B79-8772-1A3C-8151-C9F35FA4E9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EF85CD-14F1-9C2B-F6AF-2E4A423F1477}"/>
              </a:ext>
            </a:extLst>
          </p:cNvPr>
          <p:cNvSpPr>
            <a:spLocks noGrp="1"/>
          </p:cNvSpPr>
          <p:nvPr>
            <p:ph type="title"/>
          </p:nvPr>
        </p:nvSpPr>
        <p:spPr>
          <a:xfrm>
            <a:off x="152400" y="228601"/>
            <a:ext cx="11887200" cy="685800"/>
          </a:xfrm>
        </p:spPr>
        <p:txBody>
          <a:bodyPr>
            <a:normAutofit/>
          </a:bodyPr>
          <a:lstStyle/>
          <a:p>
            <a:pPr algn="ctr"/>
            <a:r>
              <a:rPr lang="en-US" sz="4000" b="1" dirty="0">
                <a:solidFill>
                  <a:schemeClr val="bg1"/>
                </a:solidFill>
                <a:effectLst/>
                <a:ea typeface="Calibri" panose="020F0502020204030204" pitchFamily="34" charset="0"/>
              </a:rPr>
              <a:t>John 15:13</a:t>
            </a:r>
            <a:endParaRPr lang="en-US" sz="4000" b="1" dirty="0">
              <a:solidFill>
                <a:schemeClr val="bg1"/>
              </a:solidFill>
            </a:endParaRPr>
          </a:p>
        </p:txBody>
      </p:sp>
      <p:sp>
        <p:nvSpPr>
          <p:cNvPr id="3" name="Content Placeholder 2">
            <a:extLst>
              <a:ext uri="{FF2B5EF4-FFF2-40B4-BE49-F238E27FC236}">
                <a16:creationId xmlns:a16="http://schemas.microsoft.com/office/drawing/2014/main" id="{AB00E411-277A-297B-7C1A-2E5674E13724}"/>
              </a:ext>
            </a:extLst>
          </p:cNvPr>
          <p:cNvSpPr>
            <a:spLocks noGrp="1"/>
          </p:cNvSpPr>
          <p:nvPr>
            <p:ph idx="1"/>
          </p:nvPr>
        </p:nvSpPr>
        <p:spPr>
          <a:xfrm>
            <a:off x="152400" y="990600"/>
            <a:ext cx="11811000" cy="5638800"/>
          </a:xfrm>
        </p:spPr>
        <p:txBody>
          <a:bodyPr>
            <a:noAutofit/>
          </a:bodyPr>
          <a:lstStyle/>
          <a:p>
            <a:pPr marL="0" indent="0" algn="just">
              <a:lnSpc>
                <a:spcPct val="100000"/>
              </a:lnSpc>
              <a:spcBef>
                <a:spcPts val="0"/>
              </a:spcBef>
              <a:buNone/>
            </a:pPr>
            <a:r>
              <a:rPr lang="en-US" sz="4000" dirty="0">
                <a:solidFill>
                  <a:schemeClr val="bg1"/>
                </a:solidFill>
              </a:rPr>
              <a:t>“Greater love has no one than this, that one lay down his life for his friends.”</a:t>
            </a:r>
            <a:endParaRPr lang="en-US" sz="4000" b="0" i="0" dirty="0">
              <a:solidFill>
                <a:schemeClr val="bg1"/>
              </a:solidFill>
              <a:effectLst/>
              <a:latin typeface="system-ui"/>
            </a:endParaRPr>
          </a:p>
        </p:txBody>
      </p:sp>
    </p:spTree>
    <p:extLst>
      <p:ext uri="{BB962C8B-B14F-4D97-AF65-F5344CB8AC3E}">
        <p14:creationId xmlns:p14="http://schemas.microsoft.com/office/powerpoint/2010/main" val="18781315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DD17058D-571C-5D90-38F9-14E6232627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00865A-0047-72E8-4556-8BF5B125E836}"/>
              </a:ext>
            </a:extLst>
          </p:cNvPr>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The Predestination of the Beloved</a:t>
            </a:r>
          </a:p>
        </p:txBody>
      </p:sp>
      <p:sp>
        <p:nvSpPr>
          <p:cNvPr id="3" name="Content Placeholder 2">
            <a:extLst>
              <a:ext uri="{FF2B5EF4-FFF2-40B4-BE49-F238E27FC236}">
                <a16:creationId xmlns:a16="http://schemas.microsoft.com/office/drawing/2014/main" id="{1276E2B0-7863-D21B-E8E7-84808A2BCE74}"/>
              </a:ext>
            </a:extLst>
          </p:cNvPr>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  </a:t>
            </a:r>
            <a:r>
              <a:rPr lang="en-US" sz="3600" dirty="0">
                <a:solidFill>
                  <a:schemeClr val="bg1"/>
                </a:solidFill>
                <a:effectLst/>
                <a:ea typeface="Calibri" panose="020F0502020204030204" pitchFamily="34" charset="0"/>
              </a:rPr>
              <a:t>Election is God’s Choice</a:t>
            </a:r>
          </a:p>
          <a:p>
            <a:pPr marL="0" indent="0">
              <a:buNone/>
            </a:pPr>
            <a:r>
              <a:rPr lang="en-US" sz="3600" dirty="0">
                <a:solidFill>
                  <a:schemeClr val="bg1"/>
                </a:solidFill>
              </a:rPr>
              <a:t>II. </a:t>
            </a:r>
            <a:r>
              <a:rPr lang="en-US" sz="3600" dirty="0">
                <a:solidFill>
                  <a:schemeClr val="bg1"/>
                </a:solidFill>
                <a:ea typeface="Calibri" panose="020F0502020204030204" pitchFamily="34" charset="0"/>
              </a:rPr>
              <a:t>Election is God’s Glory</a:t>
            </a:r>
            <a:endParaRPr lang="en-US" sz="3600" dirty="0">
              <a:solidFill>
                <a:schemeClr val="bg1"/>
              </a:solidFill>
            </a:endParaRPr>
          </a:p>
          <a:p>
            <a:pPr indent="0">
              <a:buNone/>
            </a:pPr>
            <a:r>
              <a:rPr lang="en-US" dirty="0">
                <a:solidFill>
                  <a:schemeClr val="bg1"/>
                </a:solidFill>
                <a:effectLst/>
                <a:ea typeface="Calibri" panose="020F0502020204030204" pitchFamily="34" charset="0"/>
                <a:cs typeface="Times New Roman" panose="02020603050405020304" pitchFamily="18" charset="0"/>
              </a:rPr>
              <a:t>A. </a:t>
            </a:r>
            <a:r>
              <a:rPr lang="en-US" dirty="0">
                <a:solidFill>
                  <a:schemeClr val="bg1"/>
                </a:solidFill>
                <a:ea typeface="Calibri" panose="020F0502020204030204" pitchFamily="34" charset="0"/>
                <a:cs typeface="Times New Roman" panose="02020603050405020304" pitchFamily="18" charset="0"/>
              </a:rPr>
              <a:t>Election is about the decision of God</a:t>
            </a:r>
          </a:p>
          <a:p>
            <a:pPr marL="0" indent="0">
              <a:buNone/>
            </a:pPr>
            <a:endParaRPr lang="en-US" sz="3600" dirty="0">
              <a:solidFill>
                <a:schemeClr val="bg1"/>
              </a:solidFill>
              <a:effectLst/>
              <a:ea typeface="Calibri" panose="020F0502020204030204" pitchFamily="34" charset="0"/>
              <a:cs typeface="Times New Roman" panose="02020603050405020304" pitchFamily="18" charset="0"/>
            </a:endParaRPr>
          </a:p>
          <a:p>
            <a:pPr marL="0" indent="0">
              <a:buNone/>
            </a:pPr>
            <a:endParaRPr lang="en-US" sz="18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464431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88DFB7C6-47BD-8E04-3D67-997DA19F63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5D3C520-3D6E-3D5E-D20E-EBC2201BD028}"/>
              </a:ext>
            </a:extLst>
          </p:cNvPr>
          <p:cNvSpPr>
            <a:spLocks noGrp="1"/>
          </p:cNvSpPr>
          <p:nvPr>
            <p:ph type="title"/>
          </p:nvPr>
        </p:nvSpPr>
        <p:spPr>
          <a:xfrm>
            <a:off x="152400" y="228601"/>
            <a:ext cx="11887200" cy="685800"/>
          </a:xfrm>
        </p:spPr>
        <p:txBody>
          <a:bodyPr>
            <a:normAutofit/>
          </a:bodyPr>
          <a:lstStyle/>
          <a:p>
            <a:pPr algn="ctr"/>
            <a:r>
              <a:rPr lang="en-US" sz="4000" b="1" dirty="0">
                <a:solidFill>
                  <a:schemeClr val="bg1"/>
                </a:solidFill>
                <a:effectLst/>
                <a:ea typeface="Calibri" panose="020F0502020204030204" pitchFamily="34" charset="0"/>
              </a:rPr>
              <a:t>Exodus 33:19</a:t>
            </a:r>
            <a:endParaRPr lang="en-US" sz="4000" b="1" dirty="0">
              <a:solidFill>
                <a:schemeClr val="bg1"/>
              </a:solidFill>
            </a:endParaRPr>
          </a:p>
        </p:txBody>
      </p:sp>
      <p:sp>
        <p:nvSpPr>
          <p:cNvPr id="3" name="Content Placeholder 2">
            <a:extLst>
              <a:ext uri="{FF2B5EF4-FFF2-40B4-BE49-F238E27FC236}">
                <a16:creationId xmlns:a16="http://schemas.microsoft.com/office/drawing/2014/main" id="{A0C2911B-482F-9CCA-283D-9DF3BDE7B3B4}"/>
              </a:ext>
            </a:extLst>
          </p:cNvPr>
          <p:cNvSpPr>
            <a:spLocks noGrp="1"/>
          </p:cNvSpPr>
          <p:nvPr>
            <p:ph idx="1"/>
          </p:nvPr>
        </p:nvSpPr>
        <p:spPr>
          <a:xfrm>
            <a:off x="152400" y="990600"/>
            <a:ext cx="11811000" cy="5638800"/>
          </a:xfrm>
        </p:spPr>
        <p:txBody>
          <a:bodyPr>
            <a:noAutofit/>
          </a:bodyPr>
          <a:lstStyle/>
          <a:p>
            <a:pPr marL="0" indent="0" algn="just">
              <a:lnSpc>
                <a:spcPct val="100000"/>
              </a:lnSpc>
              <a:spcBef>
                <a:spcPts val="0"/>
              </a:spcBef>
              <a:buNone/>
            </a:pPr>
            <a:r>
              <a:rPr lang="en-US" sz="4000" b="1" baseline="30000" dirty="0">
                <a:solidFill>
                  <a:schemeClr val="bg1"/>
                </a:solidFill>
              </a:rPr>
              <a:t>19</a:t>
            </a:r>
            <a:r>
              <a:rPr lang="en-US" sz="4000" dirty="0">
                <a:solidFill>
                  <a:schemeClr val="bg1"/>
                </a:solidFill>
              </a:rPr>
              <a:t>And He said, “I Myself will make all My goodness pass before you, and will proclaim the name of the </a:t>
            </a:r>
            <a:r>
              <a:rPr lang="en-US" sz="4000" cap="small" dirty="0">
                <a:solidFill>
                  <a:schemeClr val="bg1"/>
                </a:solidFill>
              </a:rPr>
              <a:t>Lord </a:t>
            </a:r>
            <a:r>
              <a:rPr lang="en-US" sz="4000" dirty="0">
                <a:solidFill>
                  <a:schemeClr val="bg1"/>
                </a:solidFill>
              </a:rPr>
              <a:t>before you; and I will be gracious to whom I will be gracious, and will show compassion on whom I will show compassion.”</a:t>
            </a:r>
            <a:endParaRPr lang="en-US" sz="4000" b="0" i="0" dirty="0">
              <a:solidFill>
                <a:schemeClr val="bg1"/>
              </a:solidFill>
              <a:effectLst/>
              <a:latin typeface="system-ui"/>
            </a:endParaRPr>
          </a:p>
        </p:txBody>
      </p:sp>
    </p:spTree>
    <p:extLst>
      <p:ext uri="{BB962C8B-B14F-4D97-AF65-F5344CB8AC3E}">
        <p14:creationId xmlns:p14="http://schemas.microsoft.com/office/powerpoint/2010/main" val="40104089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06365F5E-9AB7-C9D4-6739-4D9C6D2C6F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B5D78F-5197-069D-88AE-50883C5436D3}"/>
              </a:ext>
            </a:extLst>
          </p:cNvPr>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The Predestination of the Beloved</a:t>
            </a:r>
          </a:p>
        </p:txBody>
      </p:sp>
      <p:sp>
        <p:nvSpPr>
          <p:cNvPr id="3" name="Content Placeholder 2">
            <a:extLst>
              <a:ext uri="{FF2B5EF4-FFF2-40B4-BE49-F238E27FC236}">
                <a16:creationId xmlns:a16="http://schemas.microsoft.com/office/drawing/2014/main" id="{4DDD92C7-5C0C-8210-33A3-60FB65E41A86}"/>
              </a:ext>
            </a:extLst>
          </p:cNvPr>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  </a:t>
            </a:r>
            <a:r>
              <a:rPr lang="en-US" sz="3600" dirty="0">
                <a:solidFill>
                  <a:schemeClr val="bg1"/>
                </a:solidFill>
                <a:effectLst/>
                <a:ea typeface="Calibri" panose="020F0502020204030204" pitchFamily="34" charset="0"/>
              </a:rPr>
              <a:t>Election is God’s Choice</a:t>
            </a:r>
          </a:p>
          <a:p>
            <a:pPr marL="0" indent="0">
              <a:buNone/>
            </a:pPr>
            <a:r>
              <a:rPr lang="en-US" sz="3600" dirty="0">
                <a:solidFill>
                  <a:schemeClr val="bg1"/>
                </a:solidFill>
              </a:rPr>
              <a:t>II. </a:t>
            </a:r>
            <a:r>
              <a:rPr lang="en-US" sz="3600" dirty="0">
                <a:solidFill>
                  <a:schemeClr val="bg1"/>
                </a:solidFill>
                <a:ea typeface="Calibri" panose="020F0502020204030204" pitchFamily="34" charset="0"/>
              </a:rPr>
              <a:t>Election is God’s Glory</a:t>
            </a:r>
            <a:endParaRPr lang="en-US" sz="3600" dirty="0">
              <a:solidFill>
                <a:schemeClr val="bg1"/>
              </a:solidFill>
            </a:endParaRPr>
          </a:p>
          <a:p>
            <a:pPr indent="0">
              <a:buNone/>
            </a:pPr>
            <a:r>
              <a:rPr lang="en-US" dirty="0">
                <a:solidFill>
                  <a:schemeClr val="bg1"/>
                </a:solidFill>
                <a:effectLst/>
                <a:ea typeface="Calibri" panose="020F0502020204030204" pitchFamily="34" charset="0"/>
                <a:cs typeface="Times New Roman" panose="02020603050405020304" pitchFamily="18" charset="0"/>
              </a:rPr>
              <a:t>A. </a:t>
            </a:r>
            <a:r>
              <a:rPr lang="en-US" dirty="0">
                <a:solidFill>
                  <a:schemeClr val="bg1"/>
                </a:solidFill>
                <a:ea typeface="Calibri" panose="020F0502020204030204" pitchFamily="34" charset="0"/>
                <a:cs typeface="Times New Roman" panose="02020603050405020304" pitchFamily="18" charset="0"/>
              </a:rPr>
              <a:t>Election is about the decision of God</a:t>
            </a:r>
            <a:endParaRPr lang="en-US" dirty="0">
              <a:solidFill>
                <a:schemeClr val="bg1"/>
              </a:solidFill>
              <a:effectLst/>
              <a:ea typeface="Calibri" panose="020F0502020204030204" pitchFamily="34" charset="0"/>
              <a:cs typeface="Times New Roman" panose="02020603050405020304" pitchFamily="18" charset="0"/>
            </a:endParaRPr>
          </a:p>
          <a:p>
            <a:pPr indent="0">
              <a:buNone/>
            </a:pPr>
            <a:r>
              <a:rPr lang="en-US" dirty="0">
                <a:solidFill>
                  <a:schemeClr val="bg1"/>
                </a:solidFill>
                <a:ea typeface="Calibri" panose="020F0502020204030204" pitchFamily="34" charset="0"/>
                <a:cs typeface="Times New Roman" panose="02020603050405020304" pitchFamily="18" charset="0"/>
              </a:rPr>
              <a:t>B</a:t>
            </a:r>
            <a:r>
              <a:rPr lang="en-US" dirty="0">
                <a:solidFill>
                  <a:schemeClr val="bg1"/>
                </a:solidFill>
                <a:effectLst/>
                <a:ea typeface="Calibri" panose="020F0502020204030204" pitchFamily="34" charset="0"/>
                <a:cs typeface="Times New Roman" panose="02020603050405020304" pitchFamily="18" charset="0"/>
              </a:rPr>
              <a:t>. </a:t>
            </a:r>
            <a:r>
              <a:rPr lang="en-US" dirty="0">
                <a:solidFill>
                  <a:schemeClr val="bg1"/>
                </a:solidFill>
                <a:ea typeface="Calibri" panose="020F0502020204030204" pitchFamily="34" charset="0"/>
                <a:cs typeface="Times New Roman" panose="02020603050405020304" pitchFamily="18" charset="0"/>
              </a:rPr>
              <a:t>Election is about the grace of God</a:t>
            </a:r>
          </a:p>
          <a:p>
            <a:pPr marL="0" indent="0">
              <a:buNone/>
            </a:pPr>
            <a:endParaRPr lang="en-US" sz="3600" dirty="0">
              <a:solidFill>
                <a:schemeClr val="bg1"/>
              </a:solidFill>
              <a:effectLst/>
              <a:ea typeface="Calibri" panose="020F0502020204030204" pitchFamily="34" charset="0"/>
              <a:cs typeface="Times New Roman" panose="02020603050405020304" pitchFamily="18" charset="0"/>
            </a:endParaRPr>
          </a:p>
          <a:p>
            <a:pPr marL="0" indent="0">
              <a:buNone/>
            </a:pPr>
            <a:endParaRPr lang="en-US" sz="18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21234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449AE53D-1978-09A6-2CA7-6E44F699E4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9FE970-E856-B54E-AC7A-A155B278D533}"/>
              </a:ext>
            </a:extLst>
          </p:cNvPr>
          <p:cNvSpPr>
            <a:spLocks noGrp="1"/>
          </p:cNvSpPr>
          <p:nvPr>
            <p:ph type="title"/>
          </p:nvPr>
        </p:nvSpPr>
        <p:spPr>
          <a:xfrm>
            <a:off x="152400" y="228601"/>
            <a:ext cx="11887200" cy="685800"/>
          </a:xfrm>
        </p:spPr>
        <p:txBody>
          <a:bodyPr>
            <a:normAutofit/>
          </a:bodyPr>
          <a:lstStyle/>
          <a:p>
            <a:pPr algn="ctr"/>
            <a:r>
              <a:rPr lang="en-US" sz="4000" b="1" dirty="0">
                <a:solidFill>
                  <a:schemeClr val="bg1"/>
                </a:solidFill>
                <a:effectLst/>
                <a:ea typeface="Calibri" panose="020F0502020204030204" pitchFamily="34" charset="0"/>
              </a:rPr>
              <a:t>2 Thessalonians 2:13</a:t>
            </a:r>
            <a:endParaRPr lang="en-US" sz="4000" b="1" dirty="0">
              <a:solidFill>
                <a:schemeClr val="bg1"/>
              </a:solidFill>
            </a:endParaRPr>
          </a:p>
        </p:txBody>
      </p:sp>
      <p:sp>
        <p:nvSpPr>
          <p:cNvPr id="3" name="Content Placeholder 2">
            <a:extLst>
              <a:ext uri="{FF2B5EF4-FFF2-40B4-BE49-F238E27FC236}">
                <a16:creationId xmlns:a16="http://schemas.microsoft.com/office/drawing/2014/main" id="{0C5E6FC8-F2D4-0668-10C8-A65178E8DB29}"/>
              </a:ext>
            </a:extLst>
          </p:cNvPr>
          <p:cNvSpPr>
            <a:spLocks noGrp="1"/>
          </p:cNvSpPr>
          <p:nvPr>
            <p:ph idx="1"/>
          </p:nvPr>
        </p:nvSpPr>
        <p:spPr>
          <a:xfrm>
            <a:off x="152400" y="990600"/>
            <a:ext cx="11811000" cy="5638800"/>
          </a:xfrm>
        </p:spPr>
        <p:txBody>
          <a:bodyPr>
            <a:noAutofit/>
          </a:bodyPr>
          <a:lstStyle/>
          <a:p>
            <a:pPr marL="0" indent="0" algn="just">
              <a:lnSpc>
                <a:spcPct val="100000"/>
              </a:lnSpc>
              <a:spcBef>
                <a:spcPts val="0"/>
              </a:spcBef>
              <a:buNone/>
            </a:pPr>
            <a:r>
              <a:rPr lang="en-US" sz="4000" dirty="0">
                <a:solidFill>
                  <a:schemeClr val="bg1"/>
                </a:solidFill>
              </a:rPr>
              <a:t>But we should always give thanks to God for you, brethren beloved by the Lord, because God has chosen you from the beginning for salvation through sanctification by the Spirit and faith in the truth.</a:t>
            </a:r>
            <a:endParaRPr lang="en-US" sz="4000" b="0" i="0" dirty="0">
              <a:solidFill>
                <a:schemeClr val="bg1"/>
              </a:solidFill>
              <a:effectLst/>
              <a:latin typeface="system-ui"/>
            </a:endParaRPr>
          </a:p>
        </p:txBody>
      </p:sp>
    </p:spTree>
    <p:extLst>
      <p:ext uri="{BB962C8B-B14F-4D97-AF65-F5344CB8AC3E}">
        <p14:creationId xmlns:p14="http://schemas.microsoft.com/office/powerpoint/2010/main" val="128484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1"/>
            <a:ext cx="11887200" cy="685800"/>
          </a:xfrm>
        </p:spPr>
        <p:txBody>
          <a:bodyPr>
            <a:normAutofit/>
          </a:bodyPr>
          <a:lstStyle/>
          <a:p>
            <a:pPr algn="ctr"/>
            <a:r>
              <a:rPr lang="en-US" sz="4000" b="1" dirty="0">
                <a:solidFill>
                  <a:schemeClr val="bg1"/>
                </a:solidFill>
                <a:effectLst/>
                <a:ea typeface="Calibri" panose="020F0502020204030204" pitchFamily="34" charset="0"/>
              </a:rPr>
              <a:t>Ephesians 1:3-6</a:t>
            </a:r>
            <a:endParaRPr lang="en-US" sz="4000" b="1" dirty="0">
              <a:solidFill>
                <a:schemeClr val="bg1"/>
              </a:solidFill>
            </a:endParaRPr>
          </a:p>
        </p:txBody>
      </p:sp>
      <p:sp>
        <p:nvSpPr>
          <p:cNvPr id="3" name="Content Placeholder 2"/>
          <p:cNvSpPr>
            <a:spLocks noGrp="1"/>
          </p:cNvSpPr>
          <p:nvPr>
            <p:ph idx="1"/>
          </p:nvPr>
        </p:nvSpPr>
        <p:spPr>
          <a:xfrm>
            <a:off x="152400" y="990600"/>
            <a:ext cx="11811000" cy="5638800"/>
          </a:xfrm>
        </p:spPr>
        <p:txBody>
          <a:bodyPr>
            <a:noAutofit/>
          </a:bodyPr>
          <a:lstStyle/>
          <a:p>
            <a:pPr marL="0" marR="0" indent="0" algn="just">
              <a:buNone/>
            </a:pPr>
            <a:r>
              <a:rPr lang="en-US" sz="4100" baseline="30000" dirty="0">
                <a:solidFill>
                  <a:schemeClr val="bg1"/>
                </a:solidFill>
              </a:rPr>
              <a:t>3 </a:t>
            </a:r>
            <a:r>
              <a:rPr lang="en-US" sz="4100" dirty="0">
                <a:solidFill>
                  <a:schemeClr val="bg1"/>
                </a:solidFill>
              </a:rPr>
              <a:t>Blessed </a:t>
            </a:r>
            <a:r>
              <a:rPr lang="en-US" sz="4100" i="1" dirty="0">
                <a:solidFill>
                  <a:schemeClr val="bg1"/>
                </a:solidFill>
              </a:rPr>
              <a:t>be</a:t>
            </a:r>
            <a:r>
              <a:rPr lang="en-US" sz="4100" dirty="0">
                <a:solidFill>
                  <a:schemeClr val="bg1"/>
                </a:solidFill>
              </a:rPr>
              <a:t> the God and Father of our Lord Jesus Christ, who has blessed us with every spiritual blessing in the heavenly </a:t>
            </a:r>
            <a:r>
              <a:rPr lang="en-US" sz="4100" i="1" dirty="0">
                <a:solidFill>
                  <a:schemeClr val="bg1"/>
                </a:solidFill>
              </a:rPr>
              <a:t>places</a:t>
            </a:r>
            <a:r>
              <a:rPr lang="en-US" sz="4100" dirty="0">
                <a:solidFill>
                  <a:schemeClr val="bg1"/>
                </a:solidFill>
              </a:rPr>
              <a:t> in Christ, </a:t>
            </a:r>
            <a:r>
              <a:rPr lang="en-US" sz="4100" baseline="30000" dirty="0">
                <a:solidFill>
                  <a:schemeClr val="bg1"/>
                </a:solidFill>
              </a:rPr>
              <a:t>4 </a:t>
            </a:r>
            <a:r>
              <a:rPr lang="en-US" sz="4100" dirty="0">
                <a:solidFill>
                  <a:schemeClr val="bg1"/>
                </a:solidFill>
              </a:rPr>
              <a:t>just as He chose us in Him before the foundation of the world, that we would be holy and blameless before Him. In love </a:t>
            </a:r>
            <a:r>
              <a:rPr lang="en-US" sz="4100" baseline="30000" dirty="0">
                <a:solidFill>
                  <a:schemeClr val="bg1"/>
                </a:solidFill>
              </a:rPr>
              <a:t>5 </a:t>
            </a:r>
            <a:r>
              <a:rPr lang="en-US" sz="4100" dirty="0">
                <a:solidFill>
                  <a:schemeClr val="bg1"/>
                </a:solidFill>
              </a:rPr>
              <a:t>He predestined us to adoption as sons through Jesus Christ to Himself, according to the kind intention of His will, </a:t>
            </a:r>
            <a:r>
              <a:rPr lang="en-US" sz="4100" baseline="30000" dirty="0">
                <a:solidFill>
                  <a:schemeClr val="bg1"/>
                </a:solidFill>
              </a:rPr>
              <a:t>6 </a:t>
            </a:r>
            <a:r>
              <a:rPr lang="en-US" sz="4100" dirty="0">
                <a:solidFill>
                  <a:schemeClr val="bg1"/>
                </a:solidFill>
              </a:rPr>
              <a:t>to the praise of the glory of His grace, which He freely bestowed on us in the Beloved.</a:t>
            </a:r>
            <a:endParaRPr lang="en-US" sz="41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043619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575EF774-DEA2-ED40-A9E4-568DC1D88DA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1ED6A21-A051-4881-F1B5-42D8018A7562}"/>
              </a:ext>
            </a:extLst>
          </p:cNvPr>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The Predestination of the Beloved</a:t>
            </a:r>
          </a:p>
        </p:txBody>
      </p:sp>
      <p:sp>
        <p:nvSpPr>
          <p:cNvPr id="3" name="Content Placeholder 2">
            <a:extLst>
              <a:ext uri="{FF2B5EF4-FFF2-40B4-BE49-F238E27FC236}">
                <a16:creationId xmlns:a16="http://schemas.microsoft.com/office/drawing/2014/main" id="{49D0B2AD-55BA-2817-CAFE-3B67E5C80E24}"/>
              </a:ext>
            </a:extLst>
          </p:cNvPr>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  </a:t>
            </a:r>
            <a:r>
              <a:rPr lang="en-US" sz="3600" dirty="0">
                <a:solidFill>
                  <a:schemeClr val="bg1"/>
                </a:solidFill>
                <a:effectLst/>
                <a:ea typeface="Calibri" panose="020F0502020204030204" pitchFamily="34" charset="0"/>
              </a:rPr>
              <a:t>Election is God’s Choice</a:t>
            </a:r>
          </a:p>
          <a:p>
            <a:pPr marL="0" indent="0">
              <a:buNone/>
            </a:pPr>
            <a:r>
              <a:rPr lang="en-US" sz="3600" dirty="0">
                <a:solidFill>
                  <a:schemeClr val="bg1"/>
                </a:solidFill>
              </a:rPr>
              <a:t>II. </a:t>
            </a:r>
            <a:r>
              <a:rPr lang="en-US" sz="3600" dirty="0">
                <a:solidFill>
                  <a:schemeClr val="bg1"/>
                </a:solidFill>
                <a:ea typeface="Calibri" panose="020F0502020204030204" pitchFamily="34" charset="0"/>
              </a:rPr>
              <a:t>Election is God’s Glory</a:t>
            </a:r>
            <a:endParaRPr lang="en-US" sz="3600" dirty="0">
              <a:solidFill>
                <a:schemeClr val="bg1"/>
              </a:solidFill>
            </a:endParaRPr>
          </a:p>
          <a:p>
            <a:pPr indent="0">
              <a:buNone/>
            </a:pPr>
            <a:r>
              <a:rPr lang="en-US" dirty="0">
                <a:solidFill>
                  <a:schemeClr val="bg1"/>
                </a:solidFill>
                <a:effectLst/>
                <a:ea typeface="Calibri" panose="020F0502020204030204" pitchFamily="34" charset="0"/>
                <a:cs typeface="Times New Roman" panose="02020603050405020304" pitchFamily="18" charset="0"/>
              </a:rPr>
              <a:t>A. </a:t>
            </a:r>
            <a:r>
              <a:rPr lang="en-US" dirty="0">
                <a:solidFill>
                  <a:schemeClr val="bg1"/>
                </a:solidFill>
                <a:ea typeface="Calibri" panose="020F0502020204030204" pitchFamily="34" charset="0"/>
                <a:cs typeface="Times New Roman" panose="02020603050405020304" pitchFamily="18" charset="0"/>
              </a:rPr>
              <a:t>Election is about the decision of God</a:t>
            </a:r>
            <a:endParaRPr lang="en-US" dirty="0">
              <a:solidFill>
                <a:schemeClr val="bg1"/>
              </a:solidFill>
              <a:effectLst/>
              <a:ea typeface="Calibri" panose="020F0502020204030204" pitchFamily="34" charset="0"/>
              <a:cs typeface="Times New Roman" panose="02020603050405020304" pitchFamily="18" charset="0"/>
            </a:endParaRPr>
          </a:p>
          <a:p>
            <a:pPr indent="0">
              <a:buNone/>
            </a:pPr>
            <a:r>
              <a:rPr lang="en-US" dirty="0">
                <a:solidFill>
                  <a:schemeClr val="bg1"/>
                </a:solidFill>
                <a:ea typeface="Calibri" panose="020F0502020204030204" pitchFamily="34" charset="0"/>
                <a:cs typeface="Times New Roman" panose="02020603050405020304" pitchFamily="18" charset="0"/>
              </a:rPr>
              <a:t>B</a:t>
            </a:r>
            <a:r>
              <a:rPr lang="en-US" dirty="0">
                <a:solidFill>
                  <a:schemeClr val="bg1"/>
                </a:solidFill>
                <a:effectLst/>
                <a:ea typeface="Calibri" panose="020F0502020204030204" pitchFamily="34" charset="0"/>
                <a:cs typeface="Times New Roman" panose="02020603050405020304" pitchFamily="18" charset="0"/>
              </a:rPr>
              <a:t>. </a:t>
            </a:r>
            <a:r>
              <a:rPr lang="en-US" dirty="0">
                <a:solidFill>
                  <a:schemeClr val="bg1"/>
                </a:solidFill>
                <a:ea typeface="Calibri" panose="020F0502020204030204" pitchFamily="34" charset="0"/>
                <a:cs typeface="Times New Roman" panose="02020603050405020304" pitchFamily="18" charset="0"/>
              </a:rPr>
              <a:t>Election is about the grace of God</a:t>
            </a:r>
          </a:p>
          <a:p>
            <a:pPr marL="0" indent="0">
              <a:buNone/>
            </a:pPr>
            <a:endParaRPr lang="en-US" sz="3600" dirty="0">
              <a:solidFill>
                <a:schemeClr val="bg1"/>
              </a:solidFill>
              <a:effectLst/>
              <a:ea typeface="Calibri" panose="020F0502020204030204" pitchFamily="34" charset="0"/>
              <a:cs typeface="Times New Roman" panose="02020603050405020304" pitchFamily="18" charset="0"/>
            </a:endParaRPr>
          </a:p>
          <a:p>
            <a:pPr marL="0" indent="0">
              <a:buNone/>
            </a:pPr>
            <a:endParaRPr lang="en-US" sz="18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649407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85D58AC7-3638-1D5D-5B85-69FF67F91A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BBCA1F-1C16-C9D6-D633-DAF34A562C44}"/>
              </a:ext>
            </a:extLst>
          </p:cNvPr>
          <p:cNvSpPr>
            <a:spLocks noGrp="1"/>
          </p:cNvSpPr>
          <p:nvPr>
            <p:ph type="title"/>
          </p:nvPr>
        </p:nvSpPr>
        <p:spPr>
          <a:xfrm>
            <a:off x="152400" y="228601"/>
            <a:ext cx="11887200" cy="685800"/>
          </a:xfrm>
        </p:spPr>
        <p:txBody>
          <a:bodyPr>
            <a:normAutofit/>
          </a:bodyPr>
          <a:lstStyle/>
          <a:p>
            <a:pPr algn="ctr"/>
            <a:r>
              <a:rPr lang="en-US" sz="4000" b="1" dirty="0">
                <a:solidFill>
                  <a:schemeClr val="bg1"/>
                </a:solidFill>
                <a:effectLst/>
                <a:ea typeface="Calibri" panose="020F0502020204030204" pitchFamily="34" charset="0"/>
              </a:rPr>
              <a:t>Romans 9:23</a:t>
            </a:r>
            <a:endParaRPr lang="en-US" sz="4000" b="1" dirty="0">
              <a:solidFill>
                <a:schemeClr val="bg1"/>
              </a:solidFill>
            </a:endParaRPr>
          </a:p>
        </p:txBody>
      </p:sp>
      <p:sp>
        <p:nvSpPr>
          <p:cNvPr id="3" name="Content Placeholder 2">
            <a:extLst>
              <a:ext uri="{FF2B5EF4-FFF2-40B4-BE49-F238E27FC236}">
                <a16:creationId xmlns:a16="http://schemas.microsoft.com/office/drawing/2014/main" id="{F2CC1632-2324-621A-AA78-158C0CF4E57D}"/>
              </a:ext>
            </a:extLst>
          </p:cNvPr>
          <p:cNvSpPr>
            <a:spLocks noGrp="1"/>
          </p:cNvSpPr>
          <p:nvPr>
            <p:ph idx="1"/>
          </p:nvPr>
        </p:nvSpPr>
        <p:spPr>
          <a:xfrm>
            <a:off x="152400" y="990600"/>
            <a:ext cx="11811000" cy="5638800"/>
          </a:xfrm>
        </p:spPr>
        <p:txBody>
          <a:bodyPr>
            <a:noAutofit/>
          </a:bodyPr>
          <a:lstStyle/>
          <a:p>
            <a:pPr marL="0" indent="0" algn="just">
              <a:lnSpc>
                <a:spcPct val="100000"/>
              </a:lnSpc>
              <a:spcBef>
                <a:spcPts val="0"/>
              </a:spcBef>
              <a:buNone/>
            </a:pPr>
            <a:r>
              <a:rPr lang="en-US" sz="4000" dirty="0">
                <a:solidFill>
                  <a:schemeClr val="bg1"/>
                </a:solidFill>
              </a:rPr>
              <a:t>And </a:t>
            </a:r>
            <a:r>
              <a:rPr lang="en-US" sz="4000" i="1" dirty="0">
                <a:solidFill>
                  <a:schemeClr val="bg1"/>
                </a:solidFill>
              </a:rPr>
              <a:t>He did so</a:t>
            </a:r>
            <a:r>
              <a:rPr lang="en-US" sz="4000" dirty="0">
                <a:solidFill>
                  <a:schemeClr val="bg1"/>
                </a:solidFill>
              </a:rPr>
              <a:t> to make known the riches of His glory upon vessels of mercy, which He prepared beforehand for glory.</a:t>
            </a:r>
            <a:endParaRPr lang="en-US" sz="4000" b="0" i="0" dirty="0">
              <a:solidFill>
                <a:schemeClr val="bg1"/>
              </a:solidFill>
              <a:effectLst/>
              <a:latin typeface="system-ui"/>
            </a:endParaRPr>
          </a:p>
        </p:txBody>
      </p:sp>
    </p:spTree>
    <p:extLst>
      <p:ext uri="{BB962C8B-B14F-4D97-AF65-F5344CB8AC3E}">
        <p14:creationId xmlns:p14="http://schemas.microsoft.com/office/powerpoint/2010/main" val="35773467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FC13DB17-FFED-5DD4-51EC-0F1750C6ED8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C971C6-829D-4A87-2FE1-041A3BE65C47}"/>
              </a:ext>
            </a:extLst>
          </p:cNvPr>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The Predestination of the Beloved</a:t>
            </a:r>
          </a:p>
        </p:txBody>
      </p:sp>
      <p:sp>
        <p:nvSpPr>
          <p:cNvPr id="3" name="Content Placeholder 2">
            <a:extLst>
              <a:ext uri="{FF2B5EF4-FFF2-40B4-BE49-F238E27FC236}">
                <a16:creationId xmlns:a16="http://schemas.microsoft.com/office/drawing/2014/main" id="{972D0298-42E5-66F4-C943-F109CA5C7A81}"/>
              </a:ext>
            </a:extLst>
          </p:cNvPr>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  </a:t>
            </a:r>
            <a:r>
              <a:rPr lang="en-US" sz="3600" dirty="0">
                <a:solidFill>
                  <a:schemeClr val="bg1"/>
                </a:solidFill>
                <a:effectLst/>
                <a:ea typeface="Calibri" panose="020F0502020204030204" pitchFamily="34" charset="0"/>
              </a:rPr>
              <a:t>Election is God’s Choice</a:t>
            </a:r>
          </a:p>
          <a:p>
            <a:pPr marL="0" indent="0">
              <a:buNone/>
            </a:pPr>
            <a:r>
              <a:rPr lang="en-US" sz="3600" dirty="0">
                <a:solidFill>
                  <a:schemeClr val="bg1"/>
                </a:solidFill>
              </a:rPr>
              <a:t>II. </a:t>
            </a:r>
            <a:r>
              <a:rPr lang="en-US" sz="3600" dirty="0">
                <a:solidFill>
                  <a:schemeClr val="bg1"/>
                </a:solidFill>
                <a:ea typeface="Calibri" panose="020F0502020204030204" pitchFamily="34" charset="0"/>
              </a:rPr>
              <a:t>Election is God’s Glory</a:t>
            </a:r>
            <a:endParaRPr lang="en-US" sz="3600" dirty="0">
              <a:solidFill>
                <a:schemeClr val="bg1"/>
              </a:solidFill>
            </a:endParaRPr>
          </a:p>
          <a:p>
            <a:pPr indent="0">
              <a:buNone/>
            </a:pPr>
            <a:r>
              <a:rPr lang="en-US" dirty="0">
                <a:solidFill>
                  <a:schemeClr val="bg1"/>
                </a:solidFill>
                <a:effectLst/>
                <a:ea typeface="Calibri" panose="020F0502020204030204" pitchFamily="34" charset="0"/>
                <a:cs typeface="Times New Roman" panose="02020603050405020304" pitchFamily="18" charset="0"/>
              </a:rPr>
              <a:t>A. </a:t>
            </a:r>
            <a:r>
              <a:rPr lang="en-US" dirty="0">
                <a:solidFill>
                  <a:schemeClr val="bg1"/>
                </a:solidFill>
                <a:ea typeface="Calibri" panose="020F0502020204030204" pitchFamily="34" charset="0"/>
                <a:cs typeface="Times New Roman" panose="02020603050405020304" pitchFamily="18" charset="0"/>
              </a:rPr>
              <a:t>Election is about the decision of God</a:t>
            </a:r>
            <a:endParaRPr lang="en-US" dirty="0">
              <a:solidFill>
                <a:schemeClr val="bg1"/>
              </a:solidFill>
              <a:effectLst/>
              <a:ea typeface="Calibri" panose="020F0502020204030204" pitchFamily="34" charset="0"/>
              <a:cs typeface="Times New Roman" panose="02020603050405020304" pitchFamily="18" charset="0"/>
            </a:endParaRPr>
          </a:p>
          <a:p>
            <a:pPr indent="0">
              <a:buNone/>
            </a:pPr>
            <a:r>
              <a:rPr lang="en-US" dirty="0">
                <a:solidFill>
                  <a:schemeClr val="bg1"/>
                </a:solidFill>
                <a:ea typeface="Calibri" panose="020F0502020204030204" pitchFamily="34" charset="0"/>
                <a:cs typeface="Times New Roman" panose="02020603050405020304" pitchFamily="18" charset="0"/>
              </a:rPr>
              <a:t>B</a:t>
            </a:r>
            <a:r>
              <a:rPr lang="en-US" dirty="0">
                <a:solidFill>
                  <a:schemeClr val="bg1"/>
                </a:solidFill>
                <a:effectLst/>
                <a:ea typeface="Calibri" panose="020F0502020204030204" pitchFamily="34" charset="0"/>
                <a:cs typeface="Times New Roman" panose="02020603050405020304" pitchFamily="18" charset="0"/>
              </a:rPr>
              <a:t>. </a:t>
            </a:r>
            <a:r>
              <a:rPr lang="en-US" dirty="0">
                <a:solidFill>
                  <a:schemeClr val="bg1"/>
                </a:solidFill>
                <a:ea typeface="Calibri" panose="020F0502020204030204" pitchFamily="34" charset="0"/>
                <a:cs typeface="Times New Roman" panose="02020603050405020304" pitchFamily="18" charset="0"/>
              </a:rPr>
              <a:t>Election is about the grace of God</a:t>
            </a:r>
            <a:endParaRPr lang="en-US" dirty="0">
              <a:solidFill>
                <a:schemeClr val="bg1"/>
              </a:solidFill>
              <a:effectLst/>
              <a:ea typeface="Calibri" panose="020F0502020204030204" pitchFamily="34" charset="0"/>
              <a:cs typeface="Times New Roman" panose="02020603050405020304" pitchFamily="18" charset="0"/>
            </a:endParaRPr>
          </a:p>
          <a:p>
            <a:pPr indent="0">
              <a:buNone/>
            </a:pPr>
            <a:r>
              <a:rPr lang="en-US" dirty="0">
                <a:solidFill>
                  <a:schemeClr val="bg1"/>
                </a:solidFill>
                <a:ea typeface="Calibri" panose="020F0502020204030204" pitchFamily="34" charset="0"/>
                <a:cs typeface="Times New Roman" panose="02020603050405020304" pitchFamily="18" charset="0"/>
              </a:rPr>
              <a:t>C. Election is about the holiness of God</a:t>
            </a:r>
          </a:p>
          <a:p>
            <a:pPr marL="0" indent="0">
              <a:buNone/>
            </a:pPr>
            <a:endParaRPr lang="en-US" sz="3600" dirty="0">
              <a:solidFill>
                <a:schemeClr val="bg1"/>
              </a:solidFill>
              <a:effectLst/>
              <a:ea typeface="Calibri" panose="020F0502020204030204" pitchFamily="34" charset="0"/>
              <a:cs typeface="Times New Roman" panose="02020603050405020304" pitchFamily="18" charset="0"/>
            </a:endParaRPr>
          </a:p>
          <a:p>
            <a:pPr marL="0" indent="0">
              <a:buNone/>
            </a:pPr>
            <a:endParaRPr lang="en-US" sz="18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549014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A07C3D5D-B60B-1739-094E-67CFE3DB2B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8A1BB1-BE3E-1AF1-7317-F6A7387382F8}"/>
              </a:ext>
            </a:extLst>
          </p:cNvPr>
          <p:cNvSpPr>
            <a:spLocks noGrp="1"/>
          </p:cNvSpPr>
          <p:nvPr>
            <p:ph type="title"/>
          </p:nvPr>
        </p:nvSpPr>
        <p:spPr>
          <a:xfrm>
            <a:off x="152400" y="228601"/>
            <a:ext cx="11887200" cy="685800"/>
          </a:xfrm>
        </p:spPr>
        <p:txBody>
          <a:bodyPr>
            <a:normAutofit/>
          </a:bodyPr>
          <a:lstStyle/>
          <a:p>
            <a:pPr algn="ctr"/>
            <a:r>
              <a:rPr lang="en-US" sz="4000" b="1" dirty="0">
                <a:solidFill>
                  <a:schemeClr val="bg1"/>
                </a:solidFill>
                <a:effectLst/>
                <a:ea typeface="Calibri" panose="020F0502020204030204" pitchFamily="34" charset="0"/>
              </a:rPr>
              <a:t>Isaiah 45:5; 55:8-9</a:t>
            </a:r>
            <a:endParaRPr lang="en-US" sz="4000" b="1" dirty="0">
              <a:solidFill>
                <a:schemeClr val="bg1"/>
              </a:solidFill>
            </a:endParaRPr>
          </a:p>
        </p:txBody>
      </p:sp>
      <p:sp>
        <p:nvSpPr>
          <p:cNvPr id="3" name="Content Placeholder 2">
            <a:extLst>
              <a:ext uri="{FF2B5EF4-FFF2-40B4-BE49-F238E27FC236}">
                <a16:creationId xmlns:a16="http://schemas.microsoft.com/office/drawing/2014/main" id="{4F53E48D-C88D-629A-D3A6-F968F996E5FB}"/>
              </a:ext>
            </a:extLst>
          </p:cNvPr>
          <p:cNvSpPr>
            <a:spLocks noGrp="1"/>
          </p:cNvSpPr>
          <p:nvPr>
            <p:ph idx="1"/>
          </p:nvPr>
        </p:nvSpPr>
        <p:spPr>
          <a:xfrm>
            <a:off x="152400" y="990600"/>
            <a:ext cx="11811000" cy="5638800"/>
          </a:xfrm>
        </p:spPr>
        <p:txBody>
          <a:bodyPr>
            <a:noAutofit/>
          </a:bodyPr>
          <a:lstStyle/>
          <a:p>
            <a:pPr marL="0" indent="0" algn="just">
              <a:lnSpc>
                <a:spcPct val="100000"/>
              </a:lnSpc>
              <a:spcBef>
                <a:spcPts val="0"/>
              </a:spcBef>
              <a:buNone/>
            </a:pPr>
            <a:r>
              <a:rPr lang="en-US" sz="4000" dirty="0">
                <a:solidFill>
                  <a:schemeClr val="bg1"/>
                </a:solidFill>
              </a:rPr>
              <a:t>I am the Lord, and there is no other; besides me there is no god.</a:t>
            </a:r>
          </a:p>
          <a:p>
            <a:pPr marL="0" indent="0" algn="just">
              <a:lnSpc>
                <a:spcPct val="100000"/>
              </a:lnSpc>
              <a:spcBef>
                <a:spcPts val="0"/>
              </a:spcBef>
              <a:buNone/>
            </a:pPr>
            <a:endParaRPr lang="en-US" sz="4000" b="0" i="0" dirty="0">
              <a:solidFill>
                <a:schemeClr val="bg1"/>
              </a:solidFill>
              <a:effectLst/>
              <a:latin typeface="system-ui"/>
            </a:endParaRPr>
          </a:p>
          <a:p>
            <a:pPr marL="0" indent="0" algn="just">
              <a:lnSpc>
                <a:spcPct val="100000"/>
              </a:lnSpc>
              <a:spcBef>
                <a:spcPts val="0"/>
              </a:spcBef>
              <a:buNone/>
            </a:pPr>
            <a:r>
              <a:rPr lang="en-US" sz="4000" b="1" baseline="30000" dirty="0">
                <a:solidFill>
                  <a:schemeClr val="bg1"/>
                </a:solidFill>
              </a:rPr>
              <a:t>8 </a:t>
            </a:r>
            <a:r>
              <a:rPr lang="en-US" sz="4000" dirty="0">
                <a:solidFill>
                  <a:schemeClr val="bg1"/>
                </a:solidFill>
              </a:rPr>
              <a:t>“For My thoughts are not your thoughts, nor are your ways My ways,” declares the Lord. </a:t>
            </a:r>
            <a:r>
              <a:rPr lang="en-US" sz="4000" b="1" baseline="30000" dirty="0">
                <a:solidFill>
                  <a:schemeClr val="bg1"/>
                </a:solidFill>
              </a:rPr>
              <a:t>9 </a:t>
            </a:r>
            <a:r>
              <a:rPr lang="en-US" sz="4000" dirty="0">
                <a:solidFill>
                  <a:schemeClr val="bg1"/>
                </a:solidFill>
              </a:rPr>
              <a:t>“For </a:t>
            </a:r>
            <a:r>
              <a:rPr lang="en-US" sz="4000" i="1" dirty="0">
                <a:solidFill>
                  <a:schemeClr val="bg1"/>
                </a:solidFill>
              </a:rPr>
              <a:t>as</a:t>
            </a:r>
            <a:r>
              <a:rPr lang="en-US" sz="4000" dirty="0">
                <a:solidFill>
                  <a:schemeClr val="bg1"/>
                </a:solidFill>
              </a:rPr>
              <a:t> the heavens are higher than the earth, so are My ways higher than your ways and My thoughts than your thoughts.”</a:t>
            </a:r>
            <a:endParaRPr lang="en-US" sz="4000" b="0" i="0" dirty="0">
              <a:solidFill>
                <a:schemeClr val="bg1"/>
              </a:solidFill>
              <a:effectLst/>
              <a:latin typeface="system-ui"/>
            </a:endParaRPr>
          </a:p>
        </p:txBody>
      </p:sp>
    </p:spTree>
    <p:extLst>
      <p:ext uri="{BB962C8B-B14F-4D97-AF65-F5344CB8AC3E}">
        <p14:creationId xmlns:p14="http://schemas.microsoft.com/office/powerpoint/2010/main" val="28670678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2B648DBD-37C1-250B-D57B-4E8B906D82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ABD7CE0-EF4A-3258-30BD-A04617A5C113}"/>
              </a:ext>
            </a:extLst>
          </p:cNvPr>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The Predestination of the Beloved</a:t>
            </a:r>
          </a:p>
        </p:txBody>
      </p:sp>
      <p:sp>
        <p:nvSpPr>
          <p:cNvPr id="3" name="Content Placeholder 2">
            <a:extLst>
              <a:ext uri="{FF2B5EF4-FFF2-40B4-BE49-F238E27FC236}">
                <a16:creationId xmlns:a16="http://schemas.microsoft.com/office/drawing/2014/main" id="{540C02E8-0E4B-62FF-D512-9D5022F14BA5}"/>
              </a:ext>
            </a:extLst>
          </p:cNvPr>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  </a:t>
            </a:r>
            <a:r>
              <a:rPr lang="en-US" sz="3600" dirty="0">
                <a:solidFill>
                  <a:schemeClr val="bg1"/>
                </a:solidFill>
                <a:effectLst/>
                <a:ea typeface="Calibri" panose="020F0502020204030204" pitchFamily="34" charset="0"/>
              </a:rPr>
              <a:t>Election is God’s Choice</a:t>
            </a:r>
          </a:p>
          <a:p>
            <a:pPr marL="0" indent="0">
              <a:buNone/>
            </a:pPr>
            <a:r>
              <a:rPr lang="en-US" sz="3600" dirty="0">
                <a:solidFill>
                  <a:schemeClr val="bg1"/>
                </a:solidFill>
              </a:rPr>
              <a:t>II. </a:t>
            </a:r>
            <a:r>
              <a:rPr lang="en-US" sz="3600" dirty="0">
                <a:solidFill>
                  <a:schemeClr val="bg1"/>
                </a:solidFill>
                <a:ea typeface="Calibri" panose="020F0502020204030204" pitchFamily="34" charset="0"/>
              </a:rPr>
              <a:t>Election is God’s Glory</a:t>
            </a:r>
            <a:endParaRPr lang="en-US" sz="3600" dirty="0">
              <a:solidFill>
                <a:schemeClr val="bg1"/>
              </a:solidFill>
            </a:endParaRPr>
          </a:p>
          <a:p>
            <a:pPr indent="0">
              <a:buNone/>
            </a:pPr>
            <a:r>
              <a:rPr lang="en-US" dirty="0">
                <a:solidFill>
                  <a:schemeClr val="bg1"/>
                </a:solidFill>
                <a:effectLst/>
                <a:ea typeface="Calibri" panose="020F0502020204030204" pitchFamily="34" charset="0"/>
                <a:cs typeface="Times New Roman" panose="02020603050405020304" pitchFamily="18" charset="0"/>
              </a:rPr>
              <a:t>A. </a:t>
            </a:r>
            <a:r>
              <a:rPr lang="en-US" dirty="0">
                <a:solidFill>
                  <a:schemeClr val="bg1"/>
                </a:solidFill>
                <a:ea typeface="Calibri" panose="020F0502020204030204" pitchFamily="34" charset="0"/>
                <a:cs typeface="Times New Roman" panose="02020603050405020304" pitchFamily="18" charset="0"/>
              </a:rPr>
              <a:t>Election is about the decision of God</a:t>
            </a:r>
            <a:endParaRPr lang="en-US" dirty="0">
              <a:solidFill>
                <a:schemeClr val="bg1"/>
              </a:solidFill>
              <a:effectLst/>
              <a:ea typeface="Calibri" panose="020F0502020204030204" pitchFamily="34" charset="0"/>
              <a:cs typeface="Times New Roman" panose="02020603050405020304" pitchFamily="18" charset="0"/>
            </a:endParaRPr>
          </a:p>
          <a:p>
            <a:pPr indent="0">
              <a:buNone/>
            </a:pPr>
            <a:r>
              <a:rPr lang="en-US" dirty="0">
                <a:solidFill>
                  <a:schemeClr val="bg1"/>
                </a:solidFill>
                <a:ea typeface="Calibri" panose="020F0502020204030204" pitchFamily="34" charset="0"/>
                <a:cs typeface="Times New Roman" panose="02020603050405020304" pitchFamily="18" charset="0"/>
              </a:rPr>
              <a:t>B</a:t>
            </a:r>
            <a:r>
              <a:rPr lang="en-US" dirty="0">
                <a:solidFill>
                  <a:schemeClr val="bg1"/>
                </a:solidFill>
                <a:effectLst/>
                <a:ea typeface="Calibri" panose="020F0502020204030204" pitchFamily="34" charset="0"/>
                <a:cs typeface="Times New Roman" panose="02020603050405020304" pitchFamily="18" charset="0"/>
              </a:rPr>
              <a:t>. </a:t>
            </a:r>
            <a:r>
              <a:rPr lang="en-US" dirty="0">
                <a:solidFill>
                  <a:schemeClr val="bg1"/>
                </a:solidFill>
                <a:ea typeface="Calibri" panose="020F0502020204030204" pitchFamily="34" charset="0"/>
                <a:cs typeface="Times New Roman" panose="02020603050405020304" pitchFamily="18" charset="0"/>
              </a:rPr>
              <a:t>Election is about the grace of God</a:t>
            </a:r>
            <a:endParaRPr lang="en-US" dirty="0">
              <a:solidFill>
                <a:schemeClr val="bg1"/>
              </a:solidFill>
              <a:effectLst/>
              <a:ea typeface="Calibri" panose="020F0502020204030204" pitchFamily="34" charset="0"/>
              <a:cs typeface="Times New Roman" panose="02020603050405020304" pitchFamily="18" charset="0"/>
            </a:endParaRPr>
          </a:p>
          <a:p>
            <a:pPr indent="0">
              <a:buNone/>
            </a:pPr>
            <a:r>
              <a:rPr lang="en-US" dirty="0">
                <a:solidFill>
                  <a:schemeClr val="bg1"/>
                </a:solidFill>
                <a:ea typeface="Calibri" panose="020F0502020204030204" pitchFamily="34" charset="0"/>
                <a:cs typeface="Times New Roman" panose="02020603050405020304" pitchFamily="18" charset="0"/>
              </a:rPr>
              <a:t>C. Election is about the holiness of God</a:t>
            </a:r>
          </a:p>
          <a:p>
            <a:pPr indent="0">
              <a:buNone/>
            </a:pPr>
            <a:r>
              <a:rPr lang="en-US" dirty="0">
                <a:solidFill>
                  <a:schemeClr val="bg1"/>
                </a:solidFill>
                <a:ea typeface="Calibri" panose="020F0502020204030204" pitchFamily="34" charset="0"/>
                <a:cs typeface="Times New Roman" panose="02020603050405020304" pitchFamily="18" charset="0"/>
              </a:rPr>
              <a:t>D. Election is about the immutability of God</a:t>
            </a:r>
          </a:p>
          <a:p>
            <a:pPr marL="0" indent="0">
              <a:buNone/>
            </a:pPr>
            <a:endParaRPr lang="en-US" sz="3600" dirty="0">
              <a:solidFill>
                <a:schemeClr val="bg1"/>
              </a:solidFill>
              <a:effectLst/>
              <a:ea typeface="Calibri" panose="020F0502020204030204" pitchFamily="34" charset="0"/>
              <a:cs typeface="Times New Roman" panose="02020603050405020304" pitchFamily="18" charset="0"/>
            </a:endParaRPr>
          </a:p>
          <a:p>
            <a:pPr marL="0" indent="0">
              <a:buNone/>
            </a:pPr>
            <a:endParaRPr lang="en-US" sz="18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44730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F165BDEC-567D-F290-D0F2-48984D2066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E3DB32-E40A-5082-BCD7-449A997AEDF5}"/>
              </a:ext>
            </a:extLst>
          </p:cNvPr>
          <p:cNvSpPr>
            <a:spLocks noGrp="1"/>
          </p:cNvSpPr>
          <p:nvPr>
            <p:ph type="title"/>
          </p:nvPr>
        </p:nvSpPr>
        <p:spPr>
          <a:xfrm>
            <a:off x="152400" y="228601"/>
            <a:ext cx="11887200" cy="685800"/>
          </a:xfrm>
        </p:spPr>
        <p:txBody>
          <a:bodyPr>
            <a:normAutofit/>
          </a:bodyPr>
          <a:lstStyle/>
          <a:p>
            <a:pPr algn="ctr"/>
            <a:r>
              <a:rPr lang="en-US" sz="4000" b="1" dirty="0">
                <a:solidFill>
                  <a:schemeClr val="bg1"/>
                </a:solidFill>
                <a:effectLst/>
                <a:ea typeface="Calibri" panose="020F0502020204030204" pitchFamily="34" charset="0"/>
              </a:rPr>
              <a:t>Exodus 34:6</a:t>
            </a:r>
            <a:endParaRPr lang="en-US" sz="4000" b="1" dirty="0">
              <a:solidFill>
                <a:schemeClr val="bg1"/>
              </a:solidFill>
            </a:endParaRPr>
          </a:p>
        </p:txBody>
      </p:sp>
      <p:sp>
        <p:nvSpPr>
          <p:cNvPr id="3" name="Content Placeholder 2">
            <a:extLst>
              <a:ext uri="{FF2B5EF4-FFF2-40B4-BE49-F238E27FC236}">
                <a16:creationId xmlns:a16="http://schemas.microsoft.com/office/drawing/2014/main" id="{CF63075B-100F-B681-F0E6-75C3510F46B0}"/>
              </a:ext>
            </a:extLst>
          </p:cNvPr>
          <p:cNvSpPr>
            <a:spLocks noGrp="1"/>
          </p:cNvSpPr>
          <p:nvPr>
            <p:ph idx="1"/>
          </p:nvPr>
        </p:nvSpPr>
        <p:spPr>
          <a:xfrm>
            <a:off x="152400" y="990600"/>
            <a:ext cx="11811000" cy="5638800"/>
          </a:xfrm>
        </p:spPr>
        <p:txBody>
          <a:bodyPr>
            <a:noAutofit/>
          </a:bodyPr>
          <a:lstStyle/>
          <a:p>
            <a:pPr marL="0" indent="0" algn="just">
              <a:lnSpc>
                <a:spcPct val="100000"/>
              </a:lnSpc>
              <a:spcBef>
                <a:spcPts val="0"/>
              </a:spcBef>
              <a:buNone/>
            </a:pPr>
            <a:r>
              <a:rPr lang="en-US" sz="4000" dirty="0">
                <a:solidFill>
                  <a:schemeClr val="bg1"/>
                </a:solidFill>
              </a:rPr>
              <a:t>Then the Lord passed by in front of him and proclaimed, “The Lord, the Lord God, compassionate and gracious, slow to anger, and abounding in lovingkindness and truth.”</a:t>
            </a:r>
            <a:endParaRPr lang="en-US" sz="4000" b="0" i="0" dirty="0">
              <a:solidFill>
                <a:schemeClr val="bg1"/>
              </a:solidFill>
              <a:effectLst/>
              <a:latin typeface="system-ui"/>
            </a:endParaRPr>
          </a:p>
        </p:txBody>
      </p:sp>
    </p:spTree>
    <p:extLst>
      <p:ext uri="{BB962C8B-B14F-4D97-AF65-F5344CB8AC3E}">
        <p14:creationId xmlns:p14="http://schemas.microsoft.com/office/powerpoint/2010/main" val="18537949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D55B7FBA-0290-9B21-0683-CAA33204D69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30D06E-DC90-596B-1CCA-53C90359882D}"/>
              </a:ext>
            </a:extLst>
          </p:cNvPr>
          <p:cNvSpPr>
            <a:spLocks noGrp="1"/>
          </p:cNvSpPr>
          <p:nvPr>
            <p:ph type="title"/>
          </p:nvPr>
        </p:nvSpPr>
        <p:spPr>
          <a:xfrm>
            <a:off x="152400" y="228601"/>
            <a:ext cx="11887200" cy="685800"/>
          </a:xfrm>
        </p:spPr>
        <p:txBody>
          <a:bodyPr>
            <a:normAutofit/>
          </a:bodyPr>
          <a:lstStyle/>
          <a:p>
            <a:pPr algn="ctr"/>
            <a:r>
              <a:rPr lang="en-US" sz="4000" b="1" dirty="0">
                <a:solidFill>
                  <a:schemeClr val="bg1"/>
                </a:solidFill>
                <a:effectLst/>
                <a:ea typeface="Calibri" panose="020F0502020204030204" pitchFamily="34" charset="0"/>
              </a:rPr>
              <a:t>Psalm 86:15</a:t>
            </a:r>
            <a:endParaRPr lang="en-US" sz="4000" b="1" dirty="0">
              <a:solidFill>
                <a:schemeClr val="bg1"/>
              </a:solidFill>
            </a:endParaRPr>
          </a:p>
        </p:txBody>
      </p:sp>
      <p:sp>
        <p:nvSpPr>
          <p:cNvPr id="3" name="Content Placeholder 2">
            <a:extLst>
              <a:ext uri="{FF2B5EF4-FFF2-40B4-BE49-F238E27FC236}">
                <a16:creationId xmlns:a16="http://schemas.microsoft.com/office/drawing/2014/main" id="{F814B60F-DF95-D068-0BE1-BE64D1F408C6}"/>
              </a:ext>
            </a:extLst>
          </p:cNvPr>
          <p:cNvSpPr>
            <a:spLocks noGrp="1"/>
          </p:cNvSpPr>
          <p:nvPr>
            <p:ph idx="1"/>
          </p:nvPr>
        </p:nvSpPr>
        <p:spPr>
          <a:xfrm>
            <a:off x="152400" y="990600"/>
            <a:ext cx="11811000" cy="5638800"/>
          </a:xfrm>
        </p:spPr>
        <p:txBody>
          <a:bodyPr>
            <a:noAutofit/>
          </a:bodyPr>
          <a:lstStyle/>
          <a:p>
            <a:pPr marL="0" indent="0" algn="just">
              <a:lnSpc>
                <a:spcPct val="100000"/>
              </a:lnSpc>
              <a:spcBef>
                <a:spcPts val="0"/>
              </a:spcBef>
              <a:buNone/>
            </a:pPr>
            <a:r>
              <a:rPr lang="en-US" sz="4000" dirty="0">
                <a:solidFill>
                  <a:schemeClr val="bg1"/>
                </a:solidFill>
              </a:rPr>
              <a:t>But You, O Lord, are a God merciful and gracious, slow to anger and abundant in lovingkindness and truth.</a:t>
            </a:r>
            <a:endParaRPr lang="en-US" sz="4000" b="0" i="0" dirty="0">
              <a:solidFill>
                <a:schemeClr val="bg1"/>
              </a:solidFill>
              <a:effectLst/>
              <a:latin typeface="system-ui"/>
            </a:endParaRPr>
          </a:p>
        </p:txBody>
      </p:sp>
    </p:spTree>
    <p:extLst>
      <p:ext uri="{BB962C8B-B14F-4D97-AF65-F5344CB8AC3E}">
        <p14:creationId xmlns:p14="http://schemas.microsoft.com/office/powerpoint/2010/main" val="14387874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CE721D96-9D42-1BAE-1E67-28D9027E0E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7AA756A-C7CC-7ABF-EC74-EB2DF455E9AB}"/>
              </a:ext>
            </a:extLst>
          </p:cNvPr>
          <p:cNvSpPr>
            <a:spLocks noGrp="1"/>
          </p:cNvSpPr>
          <p:nvPr>
            <p:ph type="title"/>
          </p:nvPr>
        </p:nvSpPr>
        <p:spPr>
          <a:xfrm>
            <a:off x="152400" y="228601"/>
            <a:ext cx="11887200" cy="685800"/>
          </a:xfrm>
        </p:spPr>
        <p:txBody>
          <a:bodyPr>
            <a:normAutofit/>
          </a:bodyPr>
          <a:lstStyle/>
          <a:p>
            <a:pPr algn="ctr"/>
            <a:r>
              <a:rPr lang="en-US" sz="4000" b="1" dirty="0">
                <a:solidFill>
                  <a:schemeClr val="bg1"/>
                </a:solidFill>
                <a:effectLst/>
                <a:ea typeface="Calibri" panose="020F0502020204030204" pitchFamily="34" charset="0"/>
              </a:rPr>
              <a:t>Psalm 103:8</a:t>
            </a:r>
            <a:endParaRPr lang="en-US" sz="4000" b="1" dirty="0">
              <a:solidFill>
                <a:schemeClr val="bg1"/>
              </a:solidFill>
            </a:endParaRPr>
          </a:p>
        </p:txBody>
      </p:sp>
      <p:sp>
        <p:nvSpPr>
          <p:cNvPr id="3" name="Content Placeholder 2">
            <a:extLst>
              <a:ext uri="{FF2B5EF4-FFF2-40B4-BE49-F238E27FC236}">
                <a16:creationId xmlns:a16="http://schemas.microsoft.com/office/drawing/2014/main" id="{A5837FCE-3EE5-61E5-267E-7B7AFD60140C}"/>
              </a:ext>
            </a:extLst>
          </p:cNvPr>
          <p:cNvSpPr>
            <a:spLocks noGrp="1"/>
          </p:cNvSpPr>
          <p:nvPr>
            <p:ph idx="1"/>
          </p:nvPr>
        </p:nvSpPr>
        <p:spPr>
          <a:xfrm>
            <a:off x="152400" y="990600"/>
            <a:ext cx="11811000" cy="5638800"/>
          </a:xfrm>
        </p:spPr>
        <p:txBody>
          <a:bodyPr>
            <a:noAutofit/>
          </a:bodyPr>
          <a:lstStyle/>
          <a:p>
            <a:pPr marL="0" indent="0" algn="just">
              <a:lnSpc>
                <a:spcPct val="100000"/>
              </a:lnSpc>
              <a:spcBef>
                <a:spcPts val="0"/>
              </a:spcBef>
              <a:buNone/>
            </a:pPr>
            <a:r>
              <a:rPr lang="en-US" sz="4000" dirty="0">
                <a:solidFill>
                  <a:schemeClr val="bg1"/>
                </a:solidFill>
              </a:rPr>
              <a:t>The Lord is compassionate and gracious, slow to anger and abounding in lovingkindness.</a:t>
            </a:r>
            <a:endParaRPr lang="en-US" sz="4000" b="0" i="0" dirty="0">
              <a:solidFill>
                <a:schemeClr val="bg1"/>
              </a:solidFill>
              <a:effectLst/>
              <a:latin typeface="system-ui"/>
            </a:endParaRPr>
          </a:p>
        </p:txBody>
      </p:sp>
    </p:spTree>
    <p:extLst>
      <p:ext uri="{BB962C8B-B14F-4D97-AF65-F5344CB8AC3E}">
        <p14:creationId xmlns:p14="http://schemas.microsoft.com/office/powerpoint/2010/main" val="42025982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CD444862-805E-29AB-CD81-ADE4907145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60AEEB-B002-EC79-F2E8-32B8DD3C4DA4}"/>
              </a:ext>
            </a:extLst>
          </p:cNvPr>
          <p:cNvSpPr>
            <a:spLocks noGrp="1"/>
          </p:cNvSpPr>
          <p:nvPr>
            <p:ph type="title"/>
          </p:nvPr>
        </p:nvSpPr>
        <p:spPr>
          <a:xfrm>
            <a:off x="152400" y="228601"/>
            <a:ext cx="11887200" cy="685800"/>
          </a:xfrm>
        </p:spPr>
        <p:txBody>
          <a:bodyPr>
            <a:normAutofit/>
          </a:bodyPr>
          <a:lstStyle/>
          <a:p>
            <a:pPr algn="ctr"/>
            <a:r>
              <a:rPr lang="en-US" sz="4000" b="1" dirty="0">
                <a:solidFill>
                  <a:schemeClr val="bg1"/>
                </a:solidFill>
                <a:effectLst/>
                <a:ea typeface="Calibri" panose="020F0502020204030204" pitchFamily="34" charset="0"/>
              </a:rPr>
              <a:t>Joel 2:13</a:t>
            </a:r>
            <a:endParaRPr lang="en-US" sz="4000" b="1" dirty="0">
              <a:solidFill>
                <a:schemeClr val="bg1"/>
              </a:solidFill>
            </a:endParaRPr>
          </a:p>
        </p:txBody>
      </p:sp>
      <p:sp>
        <p:nvSpPr>
          <p:cNvPr id="3" name="Content Placeholder 2">
            <a:extLst>
              <a:ext uri="{FF2B5EF4-FFF2-40B4-BE49-F238E27FC236}">
                <a16:creationId xmlns:a16="http://schemas.microsoft.com/office/drawing/2014/main" id="{9A6A10F8-C089-FB4F-AA5A-A5AFA678A37C}"/>
              </a:ext>
            </a:extLst>
          </p:cNvPr>
          <p:cNvSpPr>
            <a:spLocks noGrp="1"/>
          </p:cNvSpPr>
          <p:nvPr>
            <p:ph idx="1"/>
          </p:nvPr>
        </p:nvSpPr>
        <p:spPr>
          <a:xfrm>
            <a:off x="152400" y="990600"/>
            <a:ext cx="11811000" cy="5638800"/>
          </a:xfrm>
        </p:spPr>
        <p:txBody>
          <a:bodyPr>
            <a:noAutofit/>
          </a:bodyPr>
          <a:lstStyle/>
          <a:p>
            <a:pPr marL="0" indent="0" algn="just">
              <a:lnSpc>
                <a:spcPct val="100000"/>
              </a:lnSpc>
              <a:spcBef>
                <a:spcPts val="0"/>
              </a:spcBef>
              <a:buNone/>
            </a:pPr>
            <a:r>
              <a:rPr lang="en-US" sz="4000" dirty="0">
                <a:solidFill>
                  <a:schemeClr val="bg1"/>
                </a:solidFill>
              </a:rPr>
              <a:t>And rend your heart and not your garments.” Now return to the Lord your God, for He is gracious and compassionate, slow to anger, abounding in lovingkindness and relenting of evil.</a:t>
            </a:r>
            <a:endParaRPr lang="en-US" sz="4000" b="0" i="0" dirty="0">
              <a:solidFill>
                <a:schemeClr val="bg1"/>
              </a:solidFill>
              <a:effectLst/>
              <a:latin typeface="system-ui"/>
            </a:endParaRPr>
          </a:p>
        </p:txBody>
      </p:sp>
    </p:spTree>
    <p:extLst>
      <p:ext uri="{BB962C8B-B14F-4D97-AF65-F5344CB8AC3E}">
        <p14:creationId xmlns:p14="http://schemas.microsoft.com/office/powerpoint/2010/main" val="37627726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2958012A-7A63-3B92-27A4-DD5C0B43A5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3B6296-FFC5-6B05-0993-5F4DEC1BAFC2}"/>
              </a:ext>
            </a:extLst>
          </p:cNvPr>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The Predestination of the Beloved</a:t>
            </a:r>
          </a:p>
        </p:txBody>
      </p:sp>
      <p:sp>
        <p:nvSpPr>
          <p:cNvPr id="3" name="Content Placeholder 2">
            <a:extLst>
              <a:ext uri="{FF2B5EF4-FFF2-40B4-BE49-F238E27FC236}">
                <a16:creationId xmlns:a16="http://schemas.microsoft.com/office/drawing/2014/main" id="{02CA3F22-E682-F40D-41F8-14F8377F9D48}"/>
              </a:ext>
            </a:extLst>
          </p:cNvPr>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  </a:t>
            </a:r>
            <a:r>
              <a:rPr lang="en-US" sz="3600" dirty="0">
                <a:solidFill>
                  <a:schemeClr val="bg1"/>
                </a:solidFill>
                <a:effectLst/>
                <a:ea typeface="Calibri" panose="020F0502020204030204" pitchFamily="34" charset="0"/>
              </a:rPr>
              <a:t>Election is God’s Choice</a:t>
            </a:r>
          </a:p>
          <a:p>
            <a:pPr marL="0" indent="0">
              <a:buNone/>
            </a:pPr>
            <a:r>
              <a:rPr lang="en-US" sz="3600" dirty="0">
                <a:solidFill>
                  <a:schemeClr val="bg1"/>
                </a:solidFill>
              </a:rPr>
              <a:t>II. </a:t>
            </a:r>
            <a:r>
              <a:rPr lang="en-US" sz="3600" dirty="0">
                <a:solidFill>
                  <a:schemeClr val="bg1"/>
                </a:solidFill>
                <a:ea typeface="Calibri" panose="020F0502020204030204" pitchFamily="34" charset="0"/>
              </a:rPr>
              <a:t>Election is God’s Glory</a:t>
            </a:r>
            <a:endParaRPr lang="en-US" sz="3600" dirty="0">
              <a:solidFill>
                <a:schemeClr val="bg1"/>
              </a:solidFill>
            </a:endParaRPr>
          </a:p>
          <a:p>
            <a:pPr indent="0">
              <a:buNone/>
            </a:pPr>
            <a:r>
              <a:rPr lang="en-US" dirty="0">
                <a:solidFill>
                  <a:schemeClr val="bg1"/>
                </a:solidFill>
                <a:effectLst/>
                <a:ea typeface="Calibri" panose="020F0502020204030204" pitchFamily="34" charset="0"/>
                <a:cs typeface="Times New Roman" panose="02020603050405020304" pitchFamily="18" charset="0"/>
              </a:rPr>
              <a:t>A. </a:t>
            </a:r>
            <a:r>
              <a:rPr lang="en-US" dirty="0">
                <a:solidFill>
                  <a:schemeClr val="bg1"/>
                </a:solidFill>
                <a:ea typeface="Calibri" panose="020F0502020204030204" pitchFamily="34" charset="0"/>
                <a:cs typeface="Times New Roman" panose="02020603050405020304" pitchFamily="18" charset="0"/>
              </a:rPr>
              <a:t>Election is about the decision of God</a:t>
            </a:r>
            <a:endParaRPr lang="en-US" dirty="0">
              <a:solidFill>
                <a:schemeClr val="bg1"/>
              </a:solidFill>
              <a:effectLst/>
              <a:ea typeface="Calibri" panose="020F0502020204030204" pitchFamily="34" charset="0"/>
              <a:cs typeface="Times New Roman" panose="02020603050405020304" pitchFamily="18" charset="0"/>
            </a:endParaRPr>
          </a:p>
          <a:p>
            <a:pPr indent="0">
              <a:buNone/>
            </a:pPr>
            <a:r>
              <a:rPr lang="en-US" dirty="0">
                <a:solidFill>
                  <a:schemeClr val="bg1"/>
                </a:solidFill>
                <a:ea typeface="Calibri" panose="020F0502020204030204" pitchFamily="34" charset="0"/>
                <a:cs typeface="Times New Roman" panose="02020603050405020304" pitchFamily="18" charset="0"/>
              </a:rPr>
              <a:t>B</a:t>
            </a:r>
            <a:r>
              <a:rPr lang="en-US" dirty="0">
                <a:solidFill>
                  <a:schemeClr val="bg1"/>
                </a:solidFill>
                <a:effectLst/>
                <a:ea typeface="Calibri" panose="020F0502020204030204" pitchFamily="34" charset="0"/>
                <a:cs typeface="Times New Roman" panose="02020603050405020304" pitchFamily="18" charset="0"/>
              </a:rPr>
              <a:t>. </a:t>
            </a:r>
            <a:r>
              <a:rPr lang="en-US" dirty="0">
                <a:solidFill>
                  <a:schemeClr val="bg1"/>
                </a:solidFill>
                <a:ea typeface="Calibri" panose="020F0502020204030204" pitchFamily="34" charset="0"/>
                <a:cs typeface="Times New Roman" panose="02020603050405020304" pitchFamily="18" charset="0"/>
              </a:rPr>
              <a:t>Election is about the grace of God</a:t>
            </a:r>
            <a:endParaRPr lang="en-US" dirty="0">
              <a:solidFill>
                <a:schemeClr val="bg1"/>
              </a:solidFill>
              <a:effectLst/>
              <a:ea typeface="Calibri" panose="020F0502020204030204" pitchFamily="34" charset="0"/>
              <a:cs typeface="Times New Roman" panose="02020603050405020304" pitchFamily="18" charset="0"/>
            </a:endParaRPr>
          </a:p>
          <a:p>
            <a:pPr indent="0">
              <a:buNone/>
            </a:pPr>
            <a:r>
              <a:rPr lang="en-US" dirty="0">
                <a:solidFill>
                  <a:schemeClr val="bg1"/>
                </a:solidFill>
                <a:ea typeface="Calibri" panose="020F0502020204030204" pitchFamily="34" charset="0"/>
                <a:cs typeface="Times New Roman" panose="02020603050405020304" pitchFamily="18" charset="0"/>
              </a:rPr>
              <a:t>C. Election is about the holiness of God</a:t>
            </a:r>
          </a:p>
          <a:p>
            <a:pPr indent="0">
              <a:buNone/>
            </a:pPr>
            <a:r>
              <a:rPr lang="en-US" dirty="0">
                <a:solidFill>
                  <a:schemeClr val="bg1"/>
                </a:solidFill>
                <a:ea typeface="Calibri" panose="020F0502020204030204" pitchFamily="34" charset="0"/>
                <a:cs typeface="Times New Roman" panose="02020603050405020304" pitchFamily="18" charset="0"/>
              </a:rPr>
              <a:t>D. Election is about the immutability of God</a:t>
            </a:r>
          </a:p>
          <a:p>
            <a:pPr indent="0">
              <a:buNone/>
            </a:pPr>
            <a:r>
              <a:rPr lang="en-US" dirty="0">
                <a:solidFill>
                  <a:schemeClr val="bg1"/>
                </a:solidFill>
                <a:ea typeface="Calibri" panose="020F0502020204030204" pitchFamily="34" charset="0"/>
                <a:cs typeface="Times New Roman" panose="02020603050405020304" pitchFamily="18" charset="0"/>
              </a:rPr>
              <a:t>E. Election is about the joy in God</a:t>
            </a:r>
          </a:p>
          <a:p>
            <a:pPr marL="0" indent="0">
              <a:buNone/>
            </a:pPr>
            <a:endParaRPr lang="en-US" dirty="0">
              <a:solidFill>
                <a:schemeClr val="bg1"/>
              </a:solidFill>
              <a:ea typeface="Calibri" panose="020F0502020204030204" pitchFamily="34" charset="0"/>
              <a:cs typeface="Times New Roman" panose="02020603050405020304" pitchFamily="18" charset="0"/>
            </a:endParaRPr>
          </a:p>
          <a:p>
            <a:pPr marL="0" indent="0">
              <a:buNone/>
            </a:pPr>
            <a:endParaRPr lang="en-US" sz="3600" dirty="0">
              <a:solidFill>
                <a:schemeClr val="bg1"/>
              </a:solidFill>
              <a:effectLst/>
              <a:ea typeface="Calibri" panose="020F0502020204030204" pitchFamily="34" charset="0"/>
              <a:cs typeface="Times New Roman" panose="02020603050405020304" pitchFamily="18" charset="0"/>
            </a:endParaRPr>
          </a:p>
          <a:p>
            <a:pPr marL="0" indent="0">
              <a:buNone/>
            </a:pPr>
            <a:endParaRPr lang="en-US" sz="18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0334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E7223700-BB93-57E4-C5D5-D2371EE396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8EF3FB-EFC3-B813-ABFA-8799BA2B1F4B}"/>
              </a:ext>
            </a:extLst>
          </p:cNvPr>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The Predestination of the Beloved</a:t>
            </a:r>
          </a:p>
        </p:txBody>
      </p:sp>
      <p:sp>
        <p:nvSpPr>
          <p:cNvPr id="3" name="Content Placeholder 2">
            <a:extLst>
              <a:ext uri="{FF2B5EF4-FFF2-40B4-BE49-F238E27FC236}">
                <a16:creationId xmlns:a16="http://schemas.microsoft.com/office/drawing/2014/main" id="{82EB744C-14D1-8451-CF21-16126534F087}"/>
              </a:ext>
            </a:extLst>
          </p:cNvPr>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  </a:t>
            </a:r>
            <a:r>
              <a:rPr lang="en-US" sz="3600" dirty="0">
                <a:solidFill>
                  <a:schemeClr val="bg1"/>
                </a:solidFill>
                <a:effectLst/>
                <a:ea typeface="Calibri" panose="020F0502020204030204" pitchFamily="34" charset="0"/>
              </a:rPr>
              <a:t>Election is God’s Choice</a:t>
            </a:r>
            <a:endParaRPr lang="en-US" sz="3600" dirty="0">
              <a:solidFill>
                <a:schemeClr val="bg1"/>
              </a:solidFill>
            </a:endParaRPr>
          </a:p>
          <a:p>
            <a:pPr indent="0">
              <a:buNone/>
            </a:pPr>
            <a:r>
              <a:rPr lang="en-US" dirty="0">
                <a:solidFill>
                  <a:schemeClr val="bg1"/>
                </a:solidFill>
                <a:effectLst/>
                <a:ea typeface="Calibri" panose="020F0502020204030204" pitchFamily="34" charset="0"/>
                <a:cs typeface="Times New Roman" panose="02020603050405020304" pitchFamily="18" charset="0"/>
              </a:rPr>
              <a:t>A. </a:t>
            </a:r>
            <a:r>
              <a:rPr lang="en-US" dirty="0">
                <a:solidFill>
                  <a:schemeClr val="bg1"/>
                </a:solidFill>
                <a:ea typeface="Calibri" panose="020F0502020204030204" pitchFamily="34" charset="0"/>
                <a:cs typeface="Times New Roman" panose="02020603050405020304" pitchFamily="18" charset="0"/>
              </a:rPr>
              <a:t>The Method – Election </a:t>
            </a:r>
            <a:r>
              <a:rPr lang="en-US" dirty="0">
                <a:solidFill>
                  <a:schemeClr val="bg1"/>
                </a:solidFill>
                <a:effectLst/>
                <a:ea typeface="Calibri" panose="020F0502020204030204" pitchFamily="34" charset="0"/>
                <a:cs typeface="Times New Roman" panose="02020603050405020304" pitchFamily="18" charset="0"/>
              </a:rPr>
              <a:t>(4a)</a:t>
            </a:r>
            <a:endParaRPr lang="en-US" dirty="0">
              <a:solidFill>
                <a:schemeClr val="bg1"/>
              </a:solidFill>
              <a:ea typeface="Calibri" panose="020F0502020204030204" pitchFamily="34" charset="0"/>
              <a:cs typeface="Times New Roman" panose="02020603050405020304" pitchFamily="18" charset="0"/>
            </a:endParaRPr>
          </a:p>
          <a:p>
            <a:pPr indent="0">
              <a:buNone/>
            </a:pPr>
            <a:r>
              <a:rPr lang="en-US" sz="2400" dirty="0">
                <a:solidFill>
                  <a:schemeClr val="bg1"/>
                </a:solidFill>
              </a:rPr>
              <a:t>Just as He chose… </a:t>
            </a:r>
            <a:endParaRPr lang="en-US" sz="2400" dirty="0">
              <a:solidFill>
                <a:schemeClr val="bg1"/>
              </a:solidFill>
              <a:effectLst/>
              <a:ea typeface="Calibri" panose="020F0502020204030204" pitchFamily="34" charset="0"/>
              <a:cs typeface="Times New Roman" panose="02020603050405020304" pitchFamily="18" charset="0"/>
            </a:endParaRPr>
          </a:p>
          <a:p>
            <a:pPr marL="0" indent="0">
              <a:buNone/>
            </a:pPr>
            <a:endParaRPr lang="en-US" sz="18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703398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D946D440-9A71-3500-F947-2463B931EC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4D7CD5-80B3-759B-7495-0A720AB9107F}"/>
              </a:ext>
            </a:extLst>
          </p:cNvPr>
          <p:cNvSpPr>
            <a:spLocks noGrp="1"/>
          </p:cNvSpPr>
          <p:nvPr>
            <p:ph type="title"/>
          </p:nvPr>
        </p:nvSpPr>
        <p:spPr>
          <a:xfrm>
            <a:off x="152400" y="228601"/>
            <a:ext cx="11887200" cy="685800"/>
          </a:xfrm>
        </p:spPr>
        <p:txBody>
          <a:bodyPr>
            <a:normAutofit/>
          </a:bodyPr>
          <a:lstStyle/>
          <a:p>
            <a:pPr algn="ctr"/>
            <a:r>
              <a:rPr lang="en-US" sz="4000" b="1" dirty="0">
                <a:solidFill>
                  <a:schemeClr val="bg1"/>
                </a:solidFill>
                <a:effectLst/>
                <a:ea typeface="Calibri" panose="020F0502020204030204" pitchFamily="34" charset="0"/>
              </a:rPr>
              <a:t>1 Peter 1:21</a:t>
            </a:r>
            <a:endParaRPr lang="en-US" sz="4000" b="1" dirty="0">
              <a:solidFill>
                <a:schemeClr val="bg1"/>
              </a:solidFill>
            </a:endParaRPr>
          </a:p>
        </p:txBody>
      </p:sp>
      <p:sp>
        <p:nvSpPr>
          <p:cNvPr id="3" name="Content Placeholder 2">
            <a:extLst>
              <a:ext uri="{FF2B5EF4-FFF2-40B4-BE49-F238E27FC236}">
                <a16:creationId xmlns:a16="http://schemas.microsoft.com/office/drawing/2014/main" id="{000A8B07-7572-3C08-14AA-269352B3B048}"/>
              </a:ext>
            </a:extLst>
          </p:cNvPr>
          <p:cNvSpPr>
            <a:spLocks noGrp="1"/>
          </p:cNvSpPr>
          <p:nvPr>
            <p:ph idx="1"/>
          </p:nvPr>
        </p:nvSpPr>
        <p:spPr>
          <a:xfrm>
            <a:off x="152400" y="990600"/>
            <a:ext cx="11811000" cy="5638800"/>
          </a:xfrm>
        </p:spPr>
        <p:txBody>
          <a:bodyPr>
            <a:noAutofit/>
          </a:bodyPr>
          <a:lstStyle/>
          <a:p>
            <a:pPr marL="0" indent="0" algn="just">
              <a:lnSpc>
                <a:spcPct val="100000"/>
              </a:lnSpc>
              <a:spcBef>
                <a:spcPts val="0"/>
              </a:spcBef>
              <a:buNone/>
            </a:pPr>
            <a:r>
              <a:rPr lang="en-US" sz="4000" dirty="0">
                <a:solidFill>
                  <a:schemeClr val="bg1"/>
                </a:solidFill>
              </a:rPr>
              <a:t>Who through Him are believers in God, who raised Him from the dead and gave Him glory, so that your faith and hope are in God.</a:t>
            </a:r>
            <a:endParaRPr lang="en-US" sz="4000" b="0" i="0" dirty="0">
              <a:solidFill>
                <a:schemeClr val="bg1"/>
              </a:solidFill>
              <a:effectLst/>
              <a:latin typeface="system-ui"/>
            </a:endParaRPr>
          </a:p>
        </p:txBody>
      </p:sp>
    </p:spTree>
    <p:extLst>
      <p:ext uri="{BB962C8B-B14F-4D97-AF65-F5344CB8AC3E}">
        <p14:creationId xmlns:p14="http://schemas.microsoft.com/office/powerpoint/2010/main" val="10900430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6ABBE335-301E-CB0B-28CE-A946444898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0CE329-F592-4F39-1A31-15B9E4D136D5}"/>
              </a:ext>
            </a:extLst>
          </p:cNvPr>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The Predestination of the Beloved</a:t>
            </a:r>
          </a:p>
        </p:txBody>
      </p:sp>
      <p:sp>
        <p:nvSpPr>
          <p:cNvPr id="3" name="Content Placeholder 2">
            <a:extLst>
              <a:ext uri="{FF2B5EF4-FFF2-40B4-BE49-F238E27FC236}">
                <a16:creationId xmlns:a16="http://schemas.microsoft.com/office/drawing/2014/main" id="{20BE59F2-71BA-2E04-B9C3-77BF67BA571E}"/>
              </a:ext>
            </a:extLst>
          </p:cNvPr>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  </a:t>
            </a:r>
            <a:r>
              <a:rPr lang="en-US" sz="3600" dirty="0">
                <a:solidFill>
                  <a:schemeClr val="bg1"/>
                </a:solidFill>
                <a:effectLst/>
                <a:ea typeface="Calibri" panose="020F0502020204030204" pitchFamily="34" charset="0"/>
              </a:rPr>
              <a:t>Election is God’s Choice</a:t>
            </a:r>
          </a:p>
          <a:p>
            <a:pPr marL="0" indent="0">
              <a:buNone/>
            </a:pPr>
            <a:r>
              <a:rPr lang="en-US" sz="3600" dirty="0">
                <a:solidFill>
                  <a:schemeClr val="bg1"/>
                </a:solidFill>
              </a:rPr>
              <a:t>II. </a:t>
            </a:r>
            <a:r>
              <a:rPr lang="en-US" sz="3600" dirty="0">
                <a:solidFill>
                  <a:schemeClr val="bg1"/>
                </a:solidFill>
                <a:ea typeface="Calibri" panose="020F0502020204030204" pitchFamily="34" charset="0"/>
              </a:rPr>
              <a:t>Election is God’s Glory</a:t>
            </a:r>
            <a:endParaRPr lang="en-US" sz="3600" dirty="0">
              <a:solidFill>
                <a:schemeClr val="bg1"/>
              </a:solidFill>
            </a:endParaRPr>
          </a:p>
          <a:p>
            <a:pPr indent="0">
              <a:buNone/>
            </a:pPr>
            <a:r>
              <a:rPr lang="en-US" dirty="0">
                <a:solidFill>
                  <a:schemeClr val="bg1"/>
                </a:solidFill>
                <a:effectLst/>
                <a:ea typeface="Calibri" panose="020F0502020204030204" pitchFamily="34" charset="0"/>
                <a:cs typeface="Times New Roman" panose="02020603050405020304" pitchFamily="18" charset="0"/>
              </a:rPr>
              <a:t>A. </a:t>
            </a:r>
            <a:r>
              <a:rPr lang="en-US" dirty="0">
                <a:solidFill>
                  <a:schemeClr val="bg1"/>
                </a:solidFill>
                <a:ea typeface="Calibri" panose="020F0502020204030204" pitchFamily="34" charset="0"/>
                <a:cs typeface="Times New Roman" panose="02020603050405020304" pitchFamily="18" charset="0"/>
              </a:rPr>
              <a:t>Election is about the decision of God</a:t>
            </a:r>
            <a:endParaRPr lang="en-US" dirty="0">
              <a:solidFill>
                <a:schemeClr val="bg1"/>
              </a:solidFill>
              <a:effectLst/>
              <a:ea typeface="Calibri" panose="020F0502020204030204" pitchFamily="34" charset="0"/>
              <a:cs typeface="Times New Roman" panose="02020603050405020304" pitchFamily="18" charset="0"/>
            </a:endParaRPr>
          </a:p>
          <a:p>
            <a:pPr indent="0">
              <a:buNone/>
            </a:pPr>
            <a:r>
              <a:rPr lang="en-US" dirty="0">
                <a:solidFill>
                  <a:schemeClr val="bg1"/>
                </a:solidFill>
                <a:ea typeface="Calibri" panose="020F0502020204030204" pitchFamily="34" charset="0"/>
                <a:cs typeface="Times New Roman" panose="02020603050405020304" pitchFamily="18" charset="0"/>
              </a:rPr>
              <a:t>B</a:t>
            </a:r>
            <a:r>
              <a:rPr lang="en-US" dirty="0">
                <a:solidFill>
                  <a:schemeClr val="bg1"/>
                </a:solidFill>
                <a:effectLst/>
                <a:ea typeface="Calibri" panose="020F0502020204030204" pitchFamily="34" charset="0"/>
                <a:cs typeface="Times New Roman" panose="02020603050405020304" pitchFamily="18" charset="0"/>
              </a:rPr>
              <a:t>. </a:t>
            </a:r>
            <a:r>
              <a:rPr lang="en-US" dirty="0">
                <a:solidFill>
                  <a:schemeClr val="bg1"/>
                </a:solidFill>
                <a:ea typeface="Calibri" panose="020F0502020204030204" pitchFamily="34" charset="0"/>
                <a:cs typeface="Times New Roman" panose="02020603050405020304" pitchFamily="18" charset="0"/>
              </a:rPr>
              <a:t>Election is about the grace of God</a:t>
            </a:r>
            <a:endParaRPr lang="en-US" dirty="0">
              <a:solidFill>
                <a:schemeClr val="bg1"/>
              </a:solidFill>
              <a:effectLst/>
              <a:ea typeface="Calibri" panose="020F0502020204030204" pitchFamily="34" charset="0"/>
              <a:cs typeface="Times New Roman" panose="02020603050405020304" pitchFamily="18" charset="0"/>
            </a:endParaRPr>
          </a:p>
          <a:p>
            <a:pPr indent="0">
              <a:buNone/>
            </a:pPr>
            <a:r>
              <a:rPr lang="en-US" dirty="0">
                <a:solidFill>
                  <a:schemeClr val="bg1"/>
                </a:solidFill>
                <a:ea typeface="Calibri" panose="020F0502020204030204" pitchFamily="34" charset="0"/>
                <a:cs typeface="Times New Roman" panose="02020603050405020304" pitchFamily="18" charset="0"/>
              </a:rPr>
              <a:t>C. Election is about the holiness of God</a:t>
            </a:r>
          </a:p>
          <a:p>
            <a:pPr indent="0">
              <a:buNone/>
            </a:pPr>
            <a:r>
              <a:rPr lang="en-US" dirty="0">
                <a:solidFill>
                  <a:schemeClr val="bg1"/>
                </a:solidFill>
                <a:ea typeface="Calibri" panose="020F0502020204030204" pitchFamily="34" charset="0"/>
                <a:cs typeface="Times New Roman" panose="02020603050405020304" pitchFamily="18" charset="0"/>
              </a:rPr>
              <a:t>D. Election is about the immutability of God</a:t>
            </a:r>
          </a:p>
          <a:p>
            <a:pPr indent="0">
              <a:buNone/>
            </a:pPr>
            <a:r>
              <a:rPr lang="en-US" dirty="0">
                <a:solidFill>
                  <a:schemeClr val="bg1"/>
                </a:solidFill>
                <a:ea typeface="Calibri" panose="020F0502020204030204" pitchFamily="34" charset="0"/>
                <a:cs typeface="Times New Roman" panose="02020603050405020304" pitchFamily="18" charset="0"/>
              </a:rPr>
              <a:t>E. Election is about the joy in God</a:t>
            </a:r>
          </a:p>
          <a:p>
            <a:pPr marL="0" indent="0">
              <a:buNone/>
            </a:pPr>
            <a:endParaRPr lang="en-US" dirty="0">
              <a:solidFill>
                <a:schemeClr val="bg1"/>
              </a:solidFill>
              <a:ea typeface="Calibri" panose="020F0502020204030204" pitchFamily="34" charset="0"/>
              <a:cs typeface="Times New Roman" panose="02020603050405020304" pitchFamily="18" charset="0"/>
            </a:endParaRPr>
          </a:p>
          <a:p>
            <a:pPr marL="0" indent="0">
              <a:buNone/>
            </a:pPr>
            <a:endParaRPr lang="en-US" sz="3600" dirty="0">
              <a:solidFill>
                <a:schemeClr val="bg1"/>
              </a:solidFill>
              <a:effectLst/>
              <a:ea typeface="Calibri" panose="020F0502020204030204" pitchFamily="34" charset="0"/>
              <a:cs typeface="Times New Roman" panose="02020603050405020304" pitchFamily="18" charset="0"/>
            </a:endParaRPr>
          </a:p>
          <a:p>
            <a:pPr marL="0" indent="0">
              <a:buNone/>
            </a:pPr>
            <a:endParaRPr lang="en-US" sz="18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737869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D78B58-11EF-3EFC-EB5E-9E0A9F5D5A4D}"/>
            </a:ext>
          </a:extLst>
        </p:cNvPr>
        <p:cNvGrpSpPr/>
        <p:nvPr/>
      </p:nvGrpSpPr>
      <p:grpSpPr>
        <a:xfrm>
          <a:off x="0" y="0"/>
          <a:ext cx="0" cy="0"/>
          <a:chOff x="0" y="0"/>
          <a:chExt cx="0" cy="0"/>
        </a:xfrm>
      </p:grpSpPr>
      <p:pic>
        <p:nvPicPr>
          <p:cNvPr id="21" name="Picture 20">
            <a:extLst>
              <a:ext uri="{FF2B5EF4-FFF2-40B4-BE49-F238E27FC236}">
                <a16:creationId xmlns:a16="http://schemas.microsoft.com/office/drawing/2014/main" id="{3FAF4476-21E0-520C-F260-C08EC7EA9E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36" y="-2309"/>
            <a:ext cx="12192000" cy="6860309"/>
          </a:xfrm>
          <a:prstGeom prst="rect">
            <a:avLst/>
          </a:prstGeom>
        </p:spPr>
      </p:pic>
      <p:sp>
        <p:nvSpPr>
          <p:cNvPr id="2" name="Title 1">
            <a:extLst>
              <a:ext uri="{FF2B5EF4-FFF2-40B4-BE49-F238E27FC236}">
                <a16:creationId xmlns:a16="http://schemas.microsoft.com/office/drawing/2014/main" id="{E3B72CB8-62C4-EECF-248D-E6EAB73C94DA}"/>
              </a:ext>
            </a:extLst>
          </p:cNvPr>
          <p:cNvSpPr>
            <a:spLocks noGrp="1"/>
          </p:cNvSpPr>
          <p:nvPr>
            <p:ph type="ctrTitle"/>
          </p:nvPr>
        </p:nvSpPr>
        <p:spPr>
          <a:xfrm>
            <a:off x="9236" y="-2309"/>
            <a:ext cx="9439564" cy="1145309"/>
          </a:xfrm>
        </p:spPr>
        <p:txBody>
          <a:bodyPr>
            <a:normAutofit/>
          </a:bodyPr>
          <a:lstStyle/>
          <a:p>
            <a:r>
              <a:rPr lang="en-US" sz="5400" dirty="0">
                <a:latin typeface="Arial Narrow" panose="020B0606020202030204" pitchFamily="34" charset="0"/>
              </a:rPr>
              <a:t>Ordo </a:t>
            </a:r>
            <a:r>
              <a:rPr lang="en-US" sz="5400" dirty="0" err="1">
                <a:latin typeface="Arial Narrow" panose="020B0606020202030204" pitchFamily="34" charset="0"/>
              </a:rPr>
              <a:t>Salutis</a:t>
            </a:r>
            <a:r>
              <a:rPr lang="en-US" sz="5400" dirty="0">
                <a:latin typeface="Arial Narrow" panose="020B0606020202030204" pitchFamily="34" charset="0"/>
              </a:rPr>
              <a:t>: The Order of Salvation</a:t>
            </a:r>
            <a:endParaRPr lang="en-US" sz="5400" dirty="0"/>
          </a:p>
        </p:txBody>
      </p:sp>
      <p:sp>
        <p:nvSpPr>
          <p:cNvPr id="3" name="Subtitle 2">
            <a:extLst>
              <a:ext uri="{FF2B5EF4-FFF2-40B4-BE49-F238E27FC236}">
                <a16:creationId xmlns:a16="http://schemas.microsoft.com/office/drawing/2014/main" id="{A98DB1E2-46EA-E27D-9B89-0FEA24C0B722}"/>
              </a:ext>
            </a:extLst>
          </p:cNvPr>
          <p:cNvSpPr>
            <a:spLocks noGrp="1"/>
          </p:cNvSpPr>
          <p:nvPr>
            <p:ph type="subTitle" idx="1"/>
          </p:nvPr>
        </p:nvSpPr>
        <p:spPr>
          <a:xfrm>
            <a:off x="9236" y="1371600"/>
            <a:ext cx="7382164" cy="1219200"/>
          </a:xfrm>
        </p:spPr>
        <p:txBody>
          <a:bodyPr>
            <a:normAutofit/>
          </a:bodyPr>
          <a:lstStyle/>
          <a:p>
            <a:r>
              <a:rPr lang="en-US" sz="2800" b="1" dirty="0">
                <a:latin typeface="Calibri" panose="020F0502020204030204" pitchFamily="34" charset="0"/>
                <a:cs typeface="Calibri" panose="020F0502020204030204" pitchFamily="34" charset="0"/>
              </a:rPr>
              <a:t>Election: Predestination of the Beloved</a:t>
            </a:r>
          </a:p>
          <a:p>
            <a:r>
              <a:rPr lang="en-US" sz="2800" b="1" dirty="0"/>
              <a:t>Ephesians 1:3-6</a:t>
            </a:r>
          </a:p>
        </p:txBody>
      </p:sp>
      <p:sp>
        <p:nvSpPr>
          <p:cNvPr id="4" name="Subtitle 2">
            <a:extLst>
              <a:ext uri="{FF2B5EF4-FFF2-40B4-BE49-F238E27FC236}">
                <a16:creationId xmlns:a16="http://schemas.microsoft.com/office/drawing/2014/main" id="{87913846-FCF0-E384-798E-343911694399}"/>
              </a:ext>
            </a:extLst>
          </p:cNvPr>
          <p:cNvSpPr txBox="1">
            <a:spLocks/>
          </p:cNvSpPr>
          <p:nvPr/>
        </p:nvSpPr>
        <p:spPr>
          <a:xfrm>
            <a:off x="8991600" y="6244046"/>
            <a:ext cx="3200400" cy="61395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800" b="1" dirty="0">
                <a:latin typeface="Calibri" panose="020F0502020204030204" pitchFamily="34" charset="0"/>
                <a:cs typeface="Calibri" panose="020F0502020204030204" pitchFamily="34" charset="0"/>
              </a:rPr>
              <a:t>June 22, 2025</a:t>
            </a:r>
            <a:endParaRPr lang="en-US" sz="2800" b="1" dirty="0"/>
          </a:p>
        </p:txBody>
      </p:sp>
    </p:spTree>
    <p:extLst>
      <p:ext uri="{BB962C8B-B14F-4D97-AF65-F5344CB8AC3E}">
        <p14:creationId xmlns:p14="http://schemas.microsoft.com/office/powerpoint/2010/main" val="3302789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40846A38-DCAF-E618-D16B-E63BEAE6BA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42707F6-2DBB-2C4E-ED26-0C0C70DA2EE7}"/>
              </a:ext>
            </a:extLst>
          </p:cNvPr>
          <p:cNvSpPr>
            <a:spLocks noGrp="1"/>
          </p:cNvSpPr>
          <p:nvPr>
            <p:ph type="title"/>
          </p:nvPr>
        </p:nvSpPr>
        <p:spPr>
          <a:xfrm>
            <a:off x="152400" y="228601"/>
            <a:ext cx="11887200" cy="685800"/>
          </a:xfrm>
        </p:spPr>
        <p:txBody>
          <a:bodyPr>
            <a:normAutofit/>
          </a:bodyPr>
          <a:lstStyle/>
          <a:p>
            <a:pPr algn="ctr"/>
            <a:r>
              <a:rPr lang="en-US" sz="4000" b="1" dirty="0">
                <a:solidFill>
                  <a:schemeClr val="bg1"/>
                </a:solidFill>
                <a:effectLst/>
                <a:ea typeface="Calibri" panose="020F0502020204030204" pitchFamily="34" charset="0"/>
              </a:rPr>
              <a:t>Romans 9:11</a:t>
            </a:r>
            <a:endParaRPr lang="en-US" sz="4000" b="1" dirty="0">
              <a:solidFill>
                <a:schemeClr val="bg1"/>
              </a:solidFill>
            </a:endParaRPr>
          </a:p>
        </p:txBody>
      </p:sp>
      <p:sp>
        <p:nvSpPr>
          <p:cNvPr id="3" name="Content Placeholder 2">
            <a:extLst>
              <a:ext uri="{FF2B5EF4-FFF2-40B4-BE49-F238E27FC236}">
                <a16:creationId xmlns:a16="http://schemas.microsoft.com/office/drawing/2014/main" id="{EA26E16B-780D-4280-78B1-42BA6B4C86AF}"/>
              </a:ext>
            </a:extLst>
          </p:cNvPr>
          <p:cNvSpPr>
            <a:spLocks noGrp="1"/>
          </p:cNvSpPr>
          <p:nvPr>
            <p:ph idx="1"/>
          </p:nvPr>
        </p:nvSpPr>
        <p:spPr>
          <a:xfrm>
            <a:off x="152400" y="990600"/>
            <a:ext cx="11811000" cy="5638800"/>
          </a:xfrm>
        </p:spPr>
        <p:txBody>
          <a:bodyPr>
            <a:noAutofit/>
          </a:bodyPr>
          <a:lstStyle/>
          <a:p>
            <a:pPr marL="0" indent="0" algn="just">
              <a:lnSpc>
                <a:spcPct val="100000"/>
              </a:lnSpc>
              <a:spcBef>
                <a:spcPts val="0"/>
              </a:spcBef>
              <a:buNone/>
            </a:pPr>
            <a:r>
              <a:rPr lang="en-US" sz="4000" dirty="0">
                <a:solidFill>
                  <a:schemeClr val="bg1"/>
                </a:solidFill>
              </a:rPr>
              <a:t>for though </a:t>
            </a:r>
            <a:r>
              <a:rPr lang="en-US" sz="4000" i="1" dirty="0">
                <a:solidFill>
                  <a:schemeClr val="bg1"/>
                </a:solidFill>
              </a:rPr>
              <a:t>the twins</a:t>
            </a:r>
            <a:r>
              <a:rPr lang="en-US" sz="4000" dirty="0">
                <a:solidFill>
                  <a:schemeClr val="bg1"/>
                </a:solidFill>
              </a:rPr>
              <a:t> were not yet born and had not done anything good or bad, so that God’s purpose according to </a:t>
            </a:r>
            <a:r>
              <a:rPr lang="en-US" sz="4000" i="1" dirty="0">
                <a:solidFill>
                  <a:schemeClr val="bg1"/>
                </a:solidFill>
              </a:rPr>
              <a:t>His</a:t>
            </a:r>
            <a:r>
              <a:rPr lang="en-US" sz="4000" dirty="0">
                <a:solidFill>
                  <a:schemeClr val="bg1"/>
                </a:solidFill>
              </a:rPr>
              <a:t> choice would stand, not because of works but because of Him who calls.</a:t>
            </a:r>
            <a:endParaRPr lang="en-US" sz="4000" b="0" i="0" dirty="0">
              <a:solidFill>
                <a:schemeClr val="bg1"/>
              </a:solidFill>
              <a:effectLst/>
              <a:latin typeface="system-ui"/>
            </a:endParaRPr>
          </a:p>
        </p:txBody>
      </p:sp>
    </p:spTree>
    <p:extLst>
      <p:ext uri="{BB962C8B-B14F-4D97-AF65-F5344CB8AC3E}">
        <p14:creationId xmlns:p14="http://schemas.microsoft.com/office/powerpoint/2010/main" val="193806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E4804C77-0996-6352-AFD0-333654CEAF8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9B894B-7D77-4D0E-0B40-5996D8FE0A58}"/>
              </a:ext>
            </a:extLst>
          </p:cNvPr>
          <p:cNvSpPr>
            <a:spLocks noGrp="1"/>
          </p:cNvSpPr>
          <p:nvPr>
            <p:ph type="title"/>
          </p:nvPr>
        </p:nvSpPr>
        <p:spPr>
          <a:xfrm>
            <a:off x="152400" y="228601"/>
            <a:ext cx="11887200" cy="685800"/>
          </a:xfrm>
        </p:spPr>
        <p:txBody>
          <a:bodyPr>
            <a:normAutofit/>
          </a:bodyPr>
          <a:lstStyle/>
          <a:p>
            <a:pPr algn="ctr"/>
            <a:r>
              <a:rPr lang="en-US" sz="4000" b="1" dirty="0">
                <a:solidFill>
                  <a:schemeClr val="bg1"/>
                </a:solidFill>
                <a:effectLst/>
                <a:ea typeface="Calibri" panose="020F0502020204030204" pitchFamily="34" charset="0"/>
              </a:rPr>
              <a:t>1 Peter 2:9-10</a:t>
            </a:r>
            <a:endParaRPr lang="en-US" sz="4000" b="1" dirty="0">
              <a:solidFill>
                <a:schemeClr val="bg1"/>
              </a:solidFill>
            </a:endParaRPr>
          </a:p>
        </p:txBody>
      </p:sp>
      <p:sp>
        <p:nvSpPr>
          <p:cNvPr id="3" name="Content Placeholder 2">
            <a:extLst>
              <a:ext uri="{FF2B5EF4-FFF2-40B4-BE49-F238E27FC236}">
                <a16:creationId xmlns:a16="http://schemas.microsoft.com/office/drawing/2014/main" id="{D90AEC74-CACF-9F7A-1121-1CAA0190A173}"/>
              </a:ext>
            </a:extLst>
          </p:cNvPr>
          <p:cNvSpPr>
            <a:spLocks noGrp="1"/>
          </p:cNvSpPr>
          <p:nvPr>
            <p:ph idx="1"/>
          </p:nvPr>
        </p:nvSpPr>
        <p:spPr>
          <a:xfrm>
            <a:off x="152400" y="990600"/>
            <a:ext cx="11811000" cy="5638800"/>
          </a:xfrm>
        </p:spPr>
        <p:txBody>
          <a:bodyPr>
            <a:noAutofit/>
          </a:bodyPr>
          <a:lstStyle/>
          <a:p>
            <a:pPr marL="0" indent="0" algn="just">
              <a:lnSpc>
                <a:spcPct val="100000"/>
              </a:lnSpc>
              <a:spcBef>
                <a:spcPts val="0"/>
              </a:spcBef>
              <a:buNone/>
            </a:pPr>
            <a:r>
              <a:rPr lang="en-US" sz="4000" b="1" baseline="30000" dirty="0">
                <a:solidFill>
                  <a:schemeClr val="bg1"/>
                </a:solidFill>
              </a:rPr>
              <a:t>9 </a:t>
            </a:r>
            <a:r>
              <a:rPr lang="en-US" sz="4000" dirty="0">
                <a:solidFill>
                  <a:schemeClr val="bg1"/>
                </a:solidFill>
              </a:rPr>
              <a:t>But you are a chosen race, a royal priesthood, a holy nation, a people for </a:t>
            </a:r>
            <a:r>
              <a:rPr lang="en-US" sz="4000" i="1" dirty="0">
                <a:solidFill>
                  <a:schemeClr val="bg1"/>
                </a:solidFill>
              </a:rPr>
              <a:t>God’s</a:t>
            </a:r>
            <a:r>
              <a:rPr lang="en-US" sz="4000" dirty="0">
                <a:solidFill>
                  <a:schemeClr val="bg1"/>
                </a:solidFill>
              </a:rPr>
              <a:t> own possession, so that you may proclaim the excellencies of Him who has called you out of darkness into His marvelous light; </a:t>
            </a:r>
            <a:r>
              <a:rPr lang="en-US" sz="4000" b="1" baseline="30000" dirty="0">
                <a:solidFill>
                  <a:schemeClr val="bg1"/>
                </a:solidFill>
              </a:rPr>
              <a:t>10 </a:t>
            </a:r>
            <a:r>
              <a:rPr lang="en-US" sz="4000" dirty="0">
                <a:solidFill>
                  <a:schemeClr val="bg1"/>
                </a:solidFill>
              </a:rPr>
              <a:t>for you once were not a people, but now you are the people of God; you had not received mercy, but now you have received mercy.</a:t>
            </a:r>
            <a:endParaRPr lang="en-US" sz="4000" b="0" i="0" dirty="0">
              <a:solidFill>
                <a:schemeClr val="bg1"/>
              </a:solidFill>
              <a:effectLst/>
              <a:latin typeface="system-ui"/>
            </a:endParaRPr>
          </a:p>
        </p:txBody>
      </p:sp>
    </p:spTree>
    <p:extLst>
      <p:ext uri="{BB962C8B-B14F-4D97-AF65-F5344CB8AC3E}">
        <p14:creationId xmlns:p14="http://schemas.microsoft.com/office/powerpoint/2010/main" val="881767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BFDD3F8B-773F-19D7-1FED-E4D6A4FB78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8FA4CF-ED91-FFAD-9FBA-FBA27C0952A9}"/>
              </a:ext>
            </a:extLst>
          </p:cNvPr>
          <p:cNvSpPr>
            <a:spLocks noGrp="1"/>
          </p:cNvSpPr>
          <p:nvPr>
            <p:ph type="title"/>
          </p:nvPr>
        </p:nvSpPr>
        <p:spPr>
          <a:xfrm>
            <a:off x="152400" y="228601"/>
            <a:ext cx="11887200" cy="685800"/>
          </a:xfrm>
        </p:spPr>
        <p:txBody>
          <a:bodyPr>
            <a:normAutofit/>
          </a:bodyPr>
          <a:lstStyle/>
          <a:p>
            <a:pPr algn="ctr"/>
            <a:r>
              <a:rPr lang="en-US" sz="4000" b="1" dirty="0">
                <a:solidFill>
                  <a:schemeClr val="bg1"/>
                </a:solidFill>
                <a:effectLst/>
                <a:ea typeface="Calibri" panose="020F0502020204030204" pitchFamily="34" charset="0"/>
              </a:rPr>
              <a:t>John 6:44</a:t>
            </a:r>
            <a:endParaRPr lang="en-US" sz="4000" b="1" dirty="0">
              <a:solidFill>
                <a:schemeClr val="bg1"/>
              </a:solidFill>
            </a:endParaRPr>
          </a:p>
        </p:txBody>
      </p:sp>
      <p:sp>
        <p:nvSpPr>
          <p:cNvPr id="3" name="Content Placeholder 2">
            <a:extLst>
              <a:ext uri="{FF2B5EF4-FFF2-40B4-BE49-F238E27FC236}">
                <a16:creationId xmlns:a16="http://schemas.microsoft.com/office/drawing/2014/main" id="{6EC7BBAA-D39E-1007-DD3D-3CE38DAC332F}"/>
              </a:ext>
            </a:extLst>
          </p:cNvPr>
          <p:cNvSpPr>
            <a:spLocks noGrp="1"/>
          </p:cNvSpPr>
          <p:nvPr>
            <p:ph idx="1"/>
          </p:nvPr>
        </p:nvSpPr>
        <p:spPr>
          <a:xfrm>
            <a:off x="152400" y="990600"/>
            <a:ext cx="11811000" cy="5638800"/>
          </a:xfrm>
        </p:spPr>
        <p:txBody>
          <a:bodyPr>
            <a:noAutofit/>
          </a:bodyPr>
          <a:lstStyle/>
          <a:p>
            <a:pPr marL="0" indent="0" algn="just">
              <a:lnSpc>
                <a:spcPct val="100000"/>
              </a:lnSpc>
              <a:spcBef>
                <a:spcPts val="0"/>
              </a:spcBef>
              <a:buNone/>
            </a:pPr>
            <a:r>
              <a:rPr lang="en-US" sz="4000" dirty="0">
                <a:solidFill>
                  <a:schemeClr val="bg1"/>
                </a:solidFill>
              </a:rPr>
              <a:t>No one can come to Me unless the Father who sent Me draws him; and I will raise him up on the last day.</a:t>
            </a:r>
            <a:endParaRPr lang="en-US" sz="4000" b="0" i="0" dirty="0">
              <a:solidFill>
                <a:schemeClr val="bg1"/>
              </a:solidFill>
              <a:effectLst/>
              <a:latin typeface="system-ui"/>
            </a:endParaRPr>
          </a:p>
        </p:txBody>
      </p:sp>
    </p:spTree>
    <p:extLst>
      <p:ext uri="{BB962C8B-B14F-4D97-AF65-F5344CB8AC3E}">
        <p14:creationId xmlns:p14="http://schemas.microsoft.com/office/powerpoint/2010/main" val="2198416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0B5A67E4-2D70-8DE1-7995-C14B0083C2F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3F369D1-0AF1-0B6E-6F0B-7950B3F8B7FA}"/>
              </a:ext>
            </a:extLst>
          </p:cNvPr>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The Predestination of the Beloved</a:t>
            </a:r>
          </a:p>
        </p:txBody>
      </p:sp>
      <p:sp>
        <p:nvSpPr>
          <p:cNvPr id="3" name="Content Placeholder 2">
            <a:extLst>
              <a:ext uri="{FF2B5EF4-FFF2-40B4-BE49-F238E27FC236}">
                <a16:creationId xmlns:a16="http://schemas.microsoft.com/office/drawing/2014/main" id="{D28B86FC-99BC-8854-ED3E-1C577CF9E606}"/>
              </a:ext>
            </a:extLst>
          </p:cNvPr>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  </a:t>
            </a:r>
            <a:r>
              <a:rPr lang="en-US" sz="3600" dirty="0">
                <a:solidFill>
                  <a:schemeClr val="bg1"/>
                </a:solidFill>
                <a:effectLst/>
                <a:ea typeface="Calibri" panose="020F0502020204030204" pitchFamily="34" charset="0"/>
              </a:rPr>
              <a:t>Election is God’s Choice</a:t>
            </a:r>
            <a:endParaRPr lang="en-US" sz="3600" dirty="0">
              <a:solidFill>
                <a:schemeClr val="bg1"/>
              </a:solidFill>
            </a:endParaRPr>
          </a:p>
          <a:p>
            <a:pPr indent="0">
              <a:buNone/>
            </a:pPr>
            <a:r>
              <a:rPr lang="en-US" dirty="0">
                <a:solidFill>
                  <a:schemeClr val="bg1"/>
                </a:solidFill>
                <a:effectLst/>
                <a:ea typeface="Calibri" panose="020F0502020204030204" pitchFamily="34" charset="0"/>
                <a:cs typeface="Times New Roman" panose="02020603050405020304" pitchFamily="18" charset="0"/>
              </a:rPr>
              <a:t>A. </a:t>
            </a:r>
            <a:r>
              <a:rPr lang="en-US" dirty="0">
                <a:solidFill>
                  <a:schemeClr val="bg1"/>
                </a:solidFill>
                <a:ea typeface="Calibri" panose="020F0502020204030204" pitchFamily="34" charset="0"/>
                <a:cs typeface="Times New Roman" panose="02020603050405020304" pitchFamily="18" charset="0"/>
              </a:rPr>
              <a:t>The Method – Election </a:t>
            </a:r>
            <a:r>
              <a:rPr lang="en-US" dirty="0">
                <a:solidFill>
                  <a:schemeClr val="bg1"/>
                </a:solidFill>
                <a:effectLst/>
                <a:ea typeface="Calibri" panose="020F0502020204030204" pitchFamily="34" charset="0"/>
                <a:cs typeface="Times New Roman" panose="02020603050405020304" pitchFamily="18" charset="0"/>
              </a:rPr>
              <a:t>(4a)</a:t>
            </a:r>
          </a:p>
          <a:p>
            <a:pPr indent="0">
              <a:buNone/>
            </a:pPr>
            <a:r>
              <a:rPr lang="en-US" dirty="0">
                <a:solidFill>
                  <a:schemeClr val="bg1"/>
                </a:solidFill>
                <a:ea typeface="Calibri" panose="020F0502020204030204" pitchFamily="34" charset="0"/>
                <a:cs typeface="Times New Roman" panose="02020603050405020304" pitchFamily="18" charset="0"/>
              </a:rPr>
              <a:t>B</a:t>
            </a:r>
            <a:r>
              <a:rPr lang="en-US" dirty="0">
                <a:solidFill>
                  <a:schemeClr val="bg1"/>
                </a:solidFill>
                <a:effectLst/>
                <a:ea typeface="Calibri" panose="020F0502020204030204" pitchFamily="34" charset="0"/>
                <a:cs typeface="Times New Roman" panose="02020603050405020304" pitchFamily="18" charset="0"/>
              </a:rPr>
              <a:t>. </a:t>
            </a:r>
            <a:r>
              <a:rPr lang="en-US" dirty="0">
                <a:solidFill>
                  <a:schemeClr val="bg1"/>
                </a:solidFill>
                <a:ea typeface="Calibri" panose="020F0502020204030204" pitchFamily="34" charset="0"/>
                <a:cs typeface="Times New Roman" panose="02020603050405020304" pitchFamily="18" charset="0"/>
              </a:rPr>
              <a:t>The Object – The Elect </a:t>
            </a:r>
            <a:r>
              <a:rPr lang="en-US" dirty="0">
                <a:solidFill>
                  <a:schemeClr val="bg1"/>
                </a:solidFill>
                <a:effectLst/>
                <a:ea typeface="Calibri" panose="020F0502020204030204" pitchFamily="34" charset="0"/>
                <a:cs typeface="Times New Roman" panose="02020603050405020304" pitchFamily="18" charset="0"/>
              </a:rPr>
              <a:t>(4b)</a:t>
            </a:r>
            <a:endParaRPr lang="en-US" dirty="0">
              <a:solidFill>
                <a:schemeClr val="bg1"/>
              </a:solidFill>
              <a:ea typeface="Calibri" panose="020F0502020204030204" pitchFamily="34" charset="0"/>
              <a:cs typeface="Times New Roman" panose="02020603050405020304" pitchFamily="18" charset="0"/>
            </a:endParaRPr>
          </a:p>
          <a:p>
            <a:pPr indent="0">
              <a:buNone/>
            </a:pPr>
            <a:r>
              <a:rPr lang="en-US" sz="2400" dirty="0">
                <a:solidFill>
                  <a:schemeClr val="bg1"/>
                </a:solidFill>
              </a:rPr>
              <a:t>…us in Him…</a:t>
            </a:r>
            <a:endParaRPr lang="en-US" sz="2400" dirty="0">
              <a:solidFill>
                <a:schemeClr val="bg1"/>
              </a:solidFill>
              <a:effectLst/>
              <a:ea typeface="Calibri" panose="020F0502020204030204" pitchFamily="34" charset="0"/>
              <a:cs typeface="Times New Roman" panose="02020603050405020304" pitchFamily="18" charset="0"/>
            </a:endParaRPr>
          </a:p>
          <a:p>
            <a:pPr marL="0" indent="0">
              <a:buNone/>
            </a:pPr>
            <a:endParaRPr lang="en-US" sz="18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04400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03699E06-9AA0-8BCA-03AF-D4B3B663AB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2FC864B-D283-81C9-2E15-E7B279F16748}"/>
              </a:ext>
            </a:extLst>
          </p:cNvPr>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The Predestination of the Beloved</a:t>
            </a:r>
          </a:p>
        </p:txBody>
      </p:sp>
      <p:sp>
        <p:nvSpPr>
          <p:cNvPr id="3" name="Content Placeholder 2">
            <a:extLst>
              <a:ext uri="{FF2B5EF4-FFF2-40B4-BE49-F238E27FC236}">
                <a16:creationId xmlns:a16="http://schemas.microsoft.com/office/drawing/2014/main" id="{BF937869-5F20-9CFE-9D5D-AE12A88E7C63}"/>
              </a:ext>
            </a:extLst>
          </p:cNvPr>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  </a:t>
            </a:r>
            <a:r>
              <a:rPr lang="en-US" sz="3600" dirty="0">
                <a:solidFill>
                  <a:schemeClr val="bg1"/>
                </a:solidFill>
                <a:effectLst/>
                <a:ea typeface="Calibri" panose="020F0502020204030204" pitchFamily="34" charset="0"/>
              </a:rPr>
              <a:t>Election is God’s Choice</a:t>
            </a:r>
            <a:endParaRPr lang="en-US" sz="3600" dirty="0">
              <a:solidFill>
                <a:schemeClr val="bg1"/>
              </a:solidFill>
            </a:endParaRPr>
          </a:p>
          <a:p>
            <a:pPr indent="0">
              <a:buNone/>
            </a:pPr>
            <a:r>
              <a:rPr lang="en-US" dirty="0">
                <a:solidFill>
                  <a:schemeClr val="bg1"/>
                </a:solidFill>
                <a:effectLst/>
                <a:ea typeface="Calibri" panose="020F0502020204030204" pitchFamily="34" charset="0"/>
                <a:cs typeface="Times New Roman" panose="02020603050405020304" pitchFamily="18" charset="0"/>
              </a:rPr>
              <a:t>A. </a:t>
            </a:r>
            <a:r>
              <a:rPr lang="en-US" dirty="0">
                <a:solidFill>
                  <a:schemeClr val="bg1"/>
                </a:solidFill>
                <a:ea typeface="Calibri" panose="020F0502020204030204" pitchFamily="34" charset="0"/>
                <a:cs typeface="Times New Roman" panose="02020603050405020304" pitchFamily="18" charset="0"/>
              </a:rPr>
              <a:t>The Method – Election </a:t>
            </a:r>
            <a:r>
              <a:rPr lang="en-US" dirty="0">
                <a:solidFill>
                  <a:schemeClr val="bg1"/>
                </a:solidFill>
                <a:effectLst/>
                <a:ea typeface="Calibri" panose="020F0502020204030204" pitchFamily="34" charset="0"/>
                <a:cs typeface="Times New Roman" panose="02020603050405020304" pitchFamily="18" charset="0"/>
              </a:rPr>
              <a:t>(4a)</a:t>
            </a:r>
          </a:p>
          <a:p>
            <a:pPr indent="0">
              <a:buNone/>
            </a:pPr>
            <a:r>
              <a:rPr lang="en-US" dirty="0">
                <a:solidFill>
                  <a:schemeClr val="bg1"/>
                </a:solidFill>
                <a:ea typeface="Calibri" panose="020F0502020204030204" pitchFamily="34" charset="0"/>
                <a:cs typeface="Times New Roman" panose="02020603050405020304" pitchFamily="18" charset="0"/>
              </a:rPr>
              <a:t>B</a:t>
            </a:r>
            <a:r>
              <a:rPr lang="en-US" dirty="0">
                <a:solidFill>
                  <a:schemeClr val="bg1"/>
                </a:solidFill>
                <a:effectLst/>
                <a:ea typeface="Calibri" panose="020F0502020204030204" pitchFamily="34" charset="0"/>
                <a:cs typeface="Times New Roman" panose="02020603050405020304" pitchFamily="18" charset="0"/>
              </a:rPr>
              <a:t>. </a:t>
            </a:r>
            <a:r>
              <a:rPr lang="en-US" dirty="0">
                <a:solidFill>
                  <a:schemeClr val="bg1"/>
                </a:solidFill>
                <a:ea typeface="Calibri" panose="020F0502020204030204" pitchFamily="34" charset="0"/>
                <a:cs typeface="Times New Roman" panose="02020603050405020304" pitchFamily="18" charset="0"/>
              </a:rPr>
              <a:t>The Object – The Elect </a:t>
            </a:r>
            <a:r>
              <a:rPr lang="en-US" dirty="0">
                <a:solidFill>
                  <a:schemeClr val="bg1"/>
                </a:solidFill>
                <a:effectLst/>
                <a:ea typeface="Calibri" panose="020F0502020204030204" pitchFamily="34" charset="0"/>
                <a:cs typeface="Times New Roman" panose="02020603050405020304" pitchFamily="18" charset="0"/>
              </a:rPr>
              <a:t>(4b)</a:t>
            </a:r>
          </a:p>
          <a:p>
            <a:pPr indent="0">
              <a:buNone/>
            </a:pPr>
            <a:r>
              <a:rPr lang="en-US" dirty="0">
                <a:solidFill>
                  <a:schemeClr val="bg1"/>
                </a:solidFill>
                <a:ea typeface="Calibri" panose="020F0502020204030204" pitchFamily="34" charset="0"/>
                <a:cs typeface="Times New Roman" panose="02020603050405020304" pitchFamily="18" charset="0"/>
              </a:rPr>
              <a:t>C. The Time – Eternity Past (4c)</a:t>
            </a:r>
          </a:p>
          <a:p>
            <a:pPr indent="0">
              <a:buNone/>
            </a:pPr>
            <a:r>
              <a:rPr lang="en-US" sz="2400" dirty="0">
                <a:solidFill>
                  <a:schemeClr val="bg1"/>
                </a:solidFill>
              </a:rPr>
              <a:t>…before the foundation of the world…</a:t>
            </a:r>
            <a:endParaRPr lang="en-US" sz="2400" dirty="0">
              <a:solidFill>
                <a:schemeClr val="bg1"/>
              </a:solidFill>
              <a:effectLst/>
              <a:ea typeface="Calibri" panose="020F0502020204030204" pitchFamily="34" charset="0"/>
              <a:cs typeface="Times New Roman" panose="02020603050405020304" pitchFamily="18" charset="0"/>
            </a:endParaRPr>
          </a:p>
          <a:p>
            <a:pPr marL="0" indent="0">
              <a:buNone/>
            </a:pPr>
            <a:endParaRPr lang="en-US" sz="18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53255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3EAD11D3-EABE-CEC0-4370-982BA74CEE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F1DDD1-4496-00E9-5DE6-85DB03E7A331}"/>
              </a:ext>
            </a:extLst>
          </p:cNvPr>
          <p:cNvSpPr>
            <a:spLocks noGrp="1"/>
          </p:cNvSpPr>
          <p:nvPr>
            <p:ph type="title"/>
          </p:nvPr>
        </p:nvSpPr>
        <p:spPr>
          <a:xfrm>
            <a:off x="152400" y="228601"/>
            <a:ext cx="11887200" cy="685800"/>
          </a:xfrm>
        </p:spPr>
        <p:txBody>
          <a:bodyPr>
            <a:normAutofit/>
          </a:bodyPr>
          <a:lstStyle/>
          <a:p>
            <a:pPr algn="ctr"/>
            <a:r>
              <a:rPr lang="en-US" sz="4000" b="1" dirty="0">
                <a:solidFill>
                  <a:schemeClr val="bg1"/>
                </a:solidFill>
                <a:effectLst/>
                <a:ea typeface="Calibri" panose="020F0502020204030204" pitchFamily="34" charset="0"/>
              </a:rPr>
              <a:t>1 Peter 1:20</a:t>
            </a:r>
            <a:endParaRPr lang="en-US" sz="4000" b="1" dirty="0">
              <a:solidFill>
                <a:schemeClr val="bg1"/>
              </a:solidFill>
            </a:endParaRPr>
          </a:p>
        </p:txBody>
      </p:sp>
      <p:sp>
        <p:nvSpPr>
          <p:cNvPr id="3" name="Content Placeholder 2">
            <a:extLst>
              <a:ext uri="{FF2B5EF4-FFF2-40B4-BE49-F238E27FC236}">
                <a16:creationId xmlns:a16="http://schemas.microsoft.com/office/drawing/2014/main" id="{13DB88AB-A215-6A33-4EFA-FFEEB16CFFED}"/>
              </a:ext>
            </a:extLst>
          </p:cNvPr>
          <p:cNvSpPr>
            <a:spLocks noGrp="1"/>
          </p:cNvSpPr>
          <p:nvPr>
            <p:ph idx="1"/>
          </p:nvPr>
        </p:nvSpPr>
        <p:spPr>
          <a:xfrm>
            <a:off x="152400" y="990600"/>
            <a:ext cx="11811000" cy="5638800"/>
          </a:xfrm>
        </p:spPr>
        <p:txBody>
          <a:bodyPr>
            <a:noAutofit/>
          </a:bodyPr>
          <a:lstStyle/>
          <a:p>
            <a:pPr marL="0" indent="0" algn="just">
              <a:lnSpc>
                <a:spcPct val="100000"/>
              </a:lnSpc>
              <a:spcBef>
                <a:spcPts val="0"/>
              </a:spcBef>
              <a:buNone/>
            </a:pPr>
            <a:r>
              <a:rPr lang="en-US" sz="4000" dirty="0">
                <a:solidFill>
                  <a:schemeClr val="bg1"/>
                </a:solidFill>
              </a:rPr>
              <a:t>For He was foreknown before the foundation of the world, but has appeared in these last times for the sake of you.</a:t>
            </a:r>
            <a:endParaRPr lang="en-US" sz="4000" b="0" i="0" dirty="0">
              <a:solidFill>
                <a:schemeClr val="bg1"/>
              </a:solidFill>
              <a:effectLst/>
              <a:latin typeface="system-ui"/>
            </a:endParaRPr>
          </a:p>
        </p:txBody>
      </p:sp>
    </p:spTree>
    <p:extLst>
      <p:ext uri="{BB962C8B-B14F-4D97-AF65-F5344CB8AC3E}">
        <p14:creationId xmlns:p14="http://schemas.microsoft.com/office/powerpoint/2010/main" val="281117592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12392</TotalTime>
  <Words>1369</Words>
  <Application>Microsoft Office PowerPoint</Application>
  <PresentationFormat>Widescreen</PresentationFormat>
  <Paragraphs>125</Paragraphs>
  <Slides>32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Aptos</vt:lpstr>
      <vt:lpstr>Arial</vt:lpstr>
      <vt:lpstr>Arial Narrow</vt:lpstr>
      <vt:lpstr>Calibri</vt:lpstr>
      <vt:lpstr>Calibri Light</vt:lpstr>
      <vt:lpstr>system-ui</vt:lpstr>
      <vt:lpstr>Office Theme</vt:lpstr>
      <vt:lpstr>Ordo Salutis: The Order of Salvation</vt:lpstr>
      <vt:lpstr>Ephesians 1:3-6</vt:lpstr>
      <vt:lpstr>The Predestination of the Beloved</vt:lpstr>
      <vt:lpstr>Romans 9:11</vt:lpstr>
      <vt:lpstr>1 Peter 2:9-10</vt:lpstr>
      <vt:lpstr>John 6:44</vt:lpstr>
      <vt:lpstr>The Predestination of the Beloved</vt:lpstr>
      <vt:lpstr>The Predestination of the Beloved</vt:lpstr>
      <vt:lpstr>1 Peter 1:20</vt:lpstr>
      <vt:lpstr>Mathew 25:34</vt:lpstr>
      <vt:lpstr>Revelation 13:8</vt:lpstr>
      <vt:lpstr>The Predestination of the Beloved</vt:lpstr>
      <vt:lpstr>The Purpose</vt:lpstr>
      <vt:lpstr>The Predestination of the Beloved</vt:lpstr>
      <vt:lpstr>John 15:13</vt:lpstr>
      <vt:lpstr>The Predestination of the Beloved</vt:lpstr>
      <vt:lpstr>Exodus 33:19</vt:lpstr>
      <vt:lpstr>The Predestination of the Beloved</vt:lpstr>
      <vt:lpstr>2 Thessalonians 2:13</vt:lpstr>
      <vt:lpstr>The Predestination of the Beloved</vt:lpstr>
      <vt:lpstr>Romans 9:23</vt:lpstr>
      <vt:lpstr>The Predestination of the Beloved</vt:lpstr>
      <vt:lpstr>Isaiah 45:5; 55:8-9</vt:lpstr>
      <vt:lpstr>The Predestination of the Beloved</vt:lpstr>
      <vt:lpstr>Exodus 34:6</vt:lpstr>
      <vt:lpstr>Psalm 86:15</vt:lpstr>
      <vt:lpstr>Psalm 103:8</vt:lpstr>
      <vt:lpstr>Joel 2:13</vt:lpstr>
      <vt:lpstr>The Predestination of the Beloved</vt:lpstr>
      <vt:lpstr>1 Peter 1:21</vt:lpstr>
      <vt:lpstr>The Predestination of the Beloved</vt:lpstr>
      <vt:lpstr>Ordo Salutis: The Order of Salvation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Brett's Workhorse</dc:creator>
  <cp:lastModifiedBy>Brett Yamaji</cp:lastModifiedBy>
  <cp:revision>90</cp:revision>
  <dcterms:created xsi:type="dcterms:W3CDTF">2018-06-16T17:31:42Z</dcterms:created>
  <dcterms:modified xsi:type="dcterms:W3CDTF">2025-06-22T01:56:14Z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24820e8-223f-4ed2-bd95-81c83f641284_Enabled">
    <vt:lpwstr>True</vt:lpwstr>
  </property>
  <property fmtid="{D5CDD505-2E9C-101B-9397-08002B2CF9AE}" pid="3" name="MSIP_Label_b24820e8-223f-4ed2-bd95-81c83f641284_SiteId">
    <vt:lpwstr>3cbcc3d3-094d-4006-9849-0d11d61f484d</vt:lpwstr>
  </property>
  <property fmtid="{D5CDD505-2E9C-101B-9397-08002B2CF9AE}" pid="4" name="MSIP_Label_b24820e8-223f-4ed2-bd95-81c83f641284_Owner">
    <vt:lpwstr>btyamaj@HomeOffice.wal-mart.com</vt:lpwstr>
  </property>
  <property fmtid="{D5CDD505-2E9C-101B-9397-08002B2CF9AE}" pid="5" name="MSIP_Label_b24820e8-223f-4ed2-bd95-81c83f641284_SetDate">
    <vt:lpwstr>2020-03-06T02:09:12.7065650Z</vt:lpwstr>
  </property>
  <property fmtid="{D5CDD505-2E9C-101B-9397-08002B2CF9AE}" pid="6" name="MSIP_Label_b24820e8-223f-4ed2-bd95-81c83f641284_Name">
    <vt:lpwstr>Sensitive</vt:lpwstr>
  </property>
  <property fmtid="{D5CDD505-2E9C-101B-9397-08002B2CF9AE}" pid="7" name="MSIP_Label_b24820e8-223f-4ed2-bd95-81c83f641284_Application">
    <vt:lpwstr>Microsoft Azure Information Protection</vt:lpwstr>
  </property>
  <property fmtid="{D5CDD505-2E9C-101B-9397-08002B2CF9AE}" pid="8" name="MSIP_Label_b24820e8-223f-4ed2-bd95-81c83f641284_ActionId">
    <vt:lpwstr>4a553c78-0330-44d3-81b6-2a927e58c2d0</vt:lpwstr>
  </property>
  <property fmtid="{D5CDD505-2E9C-101B-9397-08002B2CF9AE}" pid="9" name="MSIP_Label_b24820e8-223f-4ed2-bd95-81c83f641284_Extended_MSFT_Method">
    <vt:lpwstr>Automatic</vt:lpwstr>
  </property>
  <property fmtid="{D5CDD505-2E9C-101B-9397-08002B2CF9AE}" pid="10" name="Sensitivity">
    <vt:lpwstr>Sensitive</vt:lpwstr>
  </property>
  <property fmtid="{D5CDD505-2E9C-101B-9397-08002B2CF9AE}" pid="11" name="_AdHocReviewCycleID">
    <vt:i4>-716745204</vt:i4>
  </property>
  <property fmtid="{D5CDD505-2E9C-101B-9397-08002B2CF9AE}" pid="12" name="_NewReviewCycle">
    <vt:lpwstr/>
  </property>
  <property fmtid="{D5CDD505-2E9C-101B-9397-08002B2CF9AE}" pid="13" name="_EmailSubject">
    <vt:lpwstr>Thessalonians Sermon</vt:lpwstr>
  </property>
  <property fmtid="{D5CDD505-2E9C-101B-9397-08002B2CF9AE}" pid="14" name="_AuthorEmail">
    <vt:lpwstr>Brett.Yamaji@walmart.com</vt:lpwstr>
  </property>
  <property fmtid="{D5CDD505-2E9C-101B-9397-08002B2CF9AE}" pid="15" name="_AuthorEmailDisplayName">
    <vt:lpwstr>Brett Yamaji</vt:lpwstr>
  </property>
</Properties>
</file>